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424" r:id="rId2"/>
    <p:sldId id="425" r:id="rId3"/>
    <p:sldId id="426" r:id="rId4"/>
    <p:sldId id="427" r:id="rId5"/>
    <p:sldId id="458" r:id="rId6"/>
    <p:sldId id="459" r:id="rId7"/>
    <p:sldId id="428" r:id="rId8"/>
    <p:sldId id="429" r:id="rId9"/>
    <p:sldId id="435" r:id="rId10"/>
    <p:sldId id="433" r:id="rId11"/>
    <p:sldId id="456" r:id="rId12"/>
    <p:sldId id="440" r:id="rId13"/>
    <p:sldId id="457" r:id="rId14"/>
    <p:sldId id="460" r:id="rId15"/>
    <p:sldId id="461" r:id="rId16"/>
    <p:sldId id="462" r:id="rId17"/>
    <p:sldId id="463" r:id="rId18"/>
    <p:sldId id="464" r:id="rId19"/>
    <p:sldId id="465" r:id="rId20"/>
    <p:sldId id="466" r:id="rId21"/>
    <p:sldId id="467" r:id="rId22"/>
    <p:sldId id="468" r:id="rId23"/>
    <p:sldId id="469" r:id="rId24"/>
    <p:sldId id="470" r:id="rId25"/>
    <p:sldId id="471" r:id="rId26"/>
    <p:sldId id="472" r:id="rId27"/>
    <p:sldId id="473" r:id="rId28"/>
    <p:sldId id="474" r:id="rId29"/>
    <p:sldId id="475" r:id="rId30"/>
    <p:sldId id="476" r:id="rId31"/>
    <p:sldId id="477" r:id="rId32"/>
    <p:sldId id="478" r:id="rId33"/>
  </p:sldIdLst>
  <p:sldSz cx="9144000" cy="6858000" type="letter"/>
  <p:notesSz cx="7102475" cy="93884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5613" indent="1588" algn="l" rtl="0" fontAlgn="base">
      <a:spcBef>
        <a:spcPct val="0"/>
      </a:spcBef>
      <a:spcAft>
        <a:spcPct val="0"/>
      </a:spcAft>
      <a:defRPr kern="1200">
        <a:solidFill>
          <a:schemeClr val="tx1"/>
        </a:solidFill>
        <a:latin typeface="Arial" pitchFamily="34" charset="0"/>
        <a:ea typeface="+mn-ea"/>
        <a:cs typeface="Arial" pitchFamily="34" charset="0"/>
      </a:defRPr>
    </a:lvl2pPr>
    <a:lvl3pPr marL="912813" indent="1588" algn="l" rtl="0" fontAlgn="base">
      <a:spcBef>
        <a:spcPct val="0"/>
      </a:spcBef>
      <a:spcAft>
        <a:spcPct val="0"/>
      </a:spcAft>
      <a:defRPr kern="1200">
        <a:solidFill>
          <a:schemeClr val="tx1"/>
        </a:solidFill>
        <a:latin typeface="Arial" pitchFamily="34" charset="0"/>
        <a:ea typeface="+mn-ea"/>
        <a:cs typeface="Arial" pitchFamily="34" charset="0"/>
      </a:defRPr>
    </a:lvl3pPr>
    <a:lvl4pPr marL="1370013" indent="1588" algn="l" rtl="0" fontAlgn="base">
      <a:spcBef>
        <a:spcPct val="0"/>
      </a:spcBef>
      <a:spcAft>
        <a:spcPct val="0"/>
      </a:spcAft>
      <a:defRPr kern="1200">
        <a:solidFill>
          <a:schemeClr val="tx1"/>
        </a:solidFill>
        <a:latin typeface="Arial" pitchFamily="34" charset="0"/>
        <a:ea typeface="+mn-ea"/>
        <a:cs typeface="Arial" pitchFamily="34" charset="0"/>
      </a:defRPr>
    </a:lvl4pPr>
    <a:lvl5pPr marL="1827213" indent="1588"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00"/>
    <a:srgbClr val="000099"/>
    <a:srgbClr val="FFFF99"/>
    <a:srgbClr val="FFCC66"/>
    <a:srgbClr val="5E23AD"/>
    <a:srgbClr val="24FC5D"/>
    <a:srgbClr val="03D7ED"/>
    <a:srgbClr val="FFFFCC"/>
  </p:clrMru>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08" autoAdjust="0"/>
    <p:restoredTop sz="89744" autoAdjust="0"/>
  </p:normalViewPr>
  <p:slideViewPr>
    <p:cSldViewPr showGuides="1">
      <p:cViewPr varScale="1">
        <p:scale>
          <a:sx n="108" d="100"/>
          <a:sy n="108" d="100"/>
        </p:scale>
        <p:origin x="-11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0" d="100"/>
          <a:sy n="80" d="100"/>
        </p:scale>
        <p:origin x="-3114"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J:\River%20Report%20Year%204\Exotic%20Spp%20Tables_20May2011.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J:\River%20Report%20Year%204\Exotic%20Spp%20Tables_20May2011.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4"/>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Arial"/>
                <a:ea typeface="Arial"/>
                <a:cs typeface="Arial"/>
              </a:defRPr>
            </a:pPr>
            <a:r>
              <a:rPr lang="en-US" sz="1000" baseline="0"/>
              <a:t>CUMULATIVE NUMBER OF NONINDIGENOUS AQUATIC SPECIES INTRODUCED INTO THE LOWER ST. JOHNS RIVER BASIN, FLORIDA</a:t>
            </a:r>
          </a:p>
        </c:rich>
      </c:tx>
      <c:layout>
        <c:manualLayout>
          <c:xMode val="edge"/>
          <c:yMode val="edge"/>
          <c:x val="0.13980028530670471"/>
          <c:y val="2.6581765703724457E-2"/>
        </c:manualLayout>
      </c:layout>
    </c:title>
    <c:plotArea>
      <c:layout>
        <c:manualLayout>
          <c:layoutTarget val="inner"/>
          <c:xMode val="edge"/>
          <c:yMode val="edge"/>
          <c:x val="0.16859944590259576"/>
          <c:y val="0.17621326745921481"/>
          <c:w val="0.74037089871611983"/>
          <c:h val="0.69309128963381417"/>
        </c:manualLayout>
      </c:layout>
      <c:barChart>
        <c:barDir val="col"/>
        <c:grouping val="clustered"/>
        <c:ser>
          <c:idx val="0"/>
          <c:order val="0"/>
          <c:dLbls>
            <c:delete val="1"/>
          </c:dLbls>
          <c:cat>
            <c:strRef>
              <c:f>'NAS Analyses'!$AC$1:$AC$4</c:f>
              <c:strCache>
                <c:ptCount val="4"/>
                <c:pt idx="0">
                  <c:v>up to 1900</c:v>
                </c:pt>
                <c:pt idx="1">
                  <c:v>up to 1950</c:v>
                </c:pt>
                <c:pt idx="2">
                  <c:v>up to 2000</c:v>
                </c:pt>
                <c:pt idx="3">
                  <c:v>up to present</c:v>
                </c:pt>
              </c:strCache>
            </c:strRef>
          </c:cat>
          <c:val>
            <c:numRef>
              <c:f>'NAS Analyses'!$AD$1:$AD$4</c:f>
              <c:numCache>
                <c:formatCode>General</c:formatCode>
                <c:ptCount val="4"/>
                <c:pt idx="0">
                  <c:v>5</c:v>
                </c:pt>
                <c:pt idx="1">
                  <c:v>11</c:v>
                </c:pt>
                <c:pt idx="2">
                  <c:v>33</c:v>
                </c:pt>
                <c:pt idx="3">
                  <c:v>48</c:v>
                </c:pt>
              </c:numCache>
            </c:numRef>
          </c:val>
        </c:ser>
        <c:dLbls>
          <c:showVal val="1"/>
        </c:dLbls>
        <c:axId val="87473152"/>
        <c:axId val="92828800"/>
      </c:barChart>
      <c:catAx>
        <c:axId val="87473152"/>
        <c:scaling>
          <c:orientation val="minMax"/>
        </c:scaling>
        <c:axPos val="b"/>
        <c:title>
          <c:tx>
            <c:rich>
              <a:bodyPr/>
              <a:lstStyle/>
              <a:p>
                <a:pPr>
                  <a:defRPr sz="1000" b="1" i="0" u="none" strike="noStrike" baseline="0">
                    <a:solidFill>
                      <a:srgbClr val="000000"/>
                    </a:solidFill>
                    <a:latin typeface="Arial"/>
                    <a:ea typeface="Arial"/>
                    <a:cs typeface="Arial"/>
                  </a:defRPr>
                </a:pPr>
                <a:r>
                  <a:rPr lang="en-US"/>
                  <a:t>Years</a:t>
                </a:r>
              </a:p>
            </c:rich>
          </c:tx>
          <c:layout>
            <c:manualLayout>
              <c:xMode val="edge"/>
              <c:yMode val="edge"/>
              <c:x val="0.51925820256776034"/>
              <c:y val="0.91561941413271963"/>
            </c:manualLayout>
          </c:layout>
        </c:title>
        <c:numFmt formatCode="General" sourceLinked="1"/>
        <c:tickLblPos val="nextTo"/>
        <c:txPr>
          <a:bodyPr rot="0" vert="horz"/>
          <a:lstStyle/>
          <a:p>
            <a:pPr>
              <a:defRPr sz="1000" b="0" i="0" u="none" strike="noStrike" baseline="0">
                <a:solidFill>
                  <a:srgbClr val="000000"/>
                </a:solidFill>
                <a:latin typeface="Arial"/>
                <a:ea typeface="Arial"/>
                <a:cs typeface="Arial"/>
              </a:defRPr>
            </a:pPr>
            <a:endParaRPr lang="en-US"/>
          </a:p>
        </c:txPr>
        <c:crossAx val="92828800"/>
        <c:crosses val="autoZero"/>
        <c:auto val="1"/>
        <c:lblAlgn val="ctr"/>
        <c:lblOffset val="100"/>
        <c:tickLblSkip val="1"/>
        <c:tickMarkSkip val="1"/>
      </c:catAx>
      <c:valAx>
        <c:axId val="92828800"/>
        <c:scaling>
          <c:orientation val="minMax"/>
        </c:scaling>
        <c:axPos val="l"/>
        <c:title>
          <c:tx>
            <c:rich>
              <a:bodyPr/>
              <a:lstStyle/>
              <a:p>
                <a:pPr>
                  <a:defRPr sz="1000" b="1" i="0" u="none" strike="noStrike" baseline="0">
                    <a:solidFill>
                      <a:srgbClr val="000000"/>
                    </a:solidFill>
                    <a:latin typeface="Arial"/>
                    <a:ea typeface="Arial"/>
                    <a:cs typeface="Arial"/>
                  </a:defRPr>
                </a:pPr>
                <a:r>
                  <a:rPr lang="en-US"/>
                  <a:t>Cumulative Number of Species</a:t>
                </a:r>
              </a:p>
            </c:rich>
          </c:tx>
          <c:layout>
            <c:manualLayout>
              <c:xMode val="edge"/>
              <c:yMode val="edge"/>
              <c:x val="5.325725154541143E-2"/>
              <c:y val="0.2798494400418598"/>
            </c:manualLayout>
          </c:layout>
        </c:title>
        <c:numFmt formatCode="General" sourceLinked="1"/>
        <c:tickLblPos val="nextTo"/>
        <c:txPr>
          <a:bodyPr rot="0" vert="horz"/>
          <a:lstStyle/>
          <a:p>
            <a:pPr>
              <a:defRPr sz="1000" b="0" i="0" u="none" strike="noStrike" baseline="0">
                <a:solidFill>
                  <a:srgbClr val="000000"/>
                </a:solidFill>
                <a:latin typeface="Arial"/>
                <a:ea typeface="Arial"/>
                <a:cs typeface="Arial"/>
              </a:defRPr>
            </a:pPr>
            <a:endParaRPr lang="en-US"/>
          </a:p>
        </c:txPr>
        <c:crossAx val="87473152"/>
        <c:crosses val="autoZero"/>
        <c:crossBetween val="between"/>
      </c:valAx>
    </c:plotArea>
    <c:plotVisOnly val="1"/>
    <c:dispBlanksAs val="gap"/>
  </c:chart>
  <c:spPr>
    <a:solidFill>
      <a:prstClr val="white"/>
    </a:solidFill>
  </c:spPr>
  <c:txPr>
    <a:bodyPr/>
    <a:lstStyle/>
    <a:p>
      <a:pPr>
        <a:defRPr sz="1000" b="0" i="0" u="none" strike="noStrike" baseline="0">
          <a:solidFill>
            <a:srgbClr val="000000"/>
          </a:solidFill>
          <a:latin typeface="Arial"/>
          <a:ea typeface="Arial"/>
          <a:cs typeface="Arial"/>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8"/>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Arial"/>
                <a:ea typeface="Arial"/>
                <a:cs typeface="Arial"/>
              </a:defRPr>
            </a:pPr>
            <a:r>
              <a:rPr lang="en-US" sz="1000"/>
              <a:t>VECTORS OF TRANSPORT OF NONINDIGENOUS AQUATIC SPECIES INTO THE LOWER ST. JOHNS RIVER BASIN, FLORIDA</a:t>
            </a:r>
          </a:p>
        </c:rich>
      </c:tx>
      <c:layout>
        <c:manualLayout>
          <c:xMode val="edge"/>
          <c:yMode val="edge"/>
          <c:x val="0.12559254145364518"/>
          <c:y val="2.7337940671085303E-2"/>
        </c:manualLayout>
      </c:layout>
    </c:title>
    <c:plotArea>
      <c:layout>
        <c:manualLayout>
          <c:layoutTarget val="inner"/>
          <c:xMode val="edge"/>
          <c:yMode val="edge"/>
          <c:x val="0.40279294725256132"/>
          <c:y val="0.14076455371136212"/>
          <c:w val="0.52769748539497074"/>
          <c:h val="0.69828943144696853"/>
        </c:manualLayout>
      </c:layout>
      <c:barChart>
        <c:barDir val="bar"/>
        <c:grouping val="clustered"/>
        <c:ser>
          <c:idx val="0"/>
          <c:order val="0"/>
          <c:cat>
            <c:strRef>
              <c:f>'NAS Analyses'!$AY$1:$AY$15</c:f>
              <c:strCache>
                <c:ptCount val="15"/>
                <c:pt idx="0">
                  <c:v>Aquaculture stock</c:v>
                </c:pt>
                <c:pt idx="1">
                  <c:v>Bait</c:v>
                </c:pt>
                <c:pt idx="2">
                  <c:v>Bulk freight/cargo</c:v>
                </c:pt>
                <c:pt idx="3">
                  <c:v>Debris associated with human activities</c:v>
                </c:pt>
                <c:pt idx="4">
                  <c:v>Floating vegetation/debris</c:v>
                </c:pt>
                <c:pt idx="5">
                  <c:v>Humans</c:v>
                </c:pt>
                <c:pt idx="6">
                  <c:v>Live seafood</c:v>
                </c:pt>
                <c:pt idx="7">
                  <c:v>Other live animal</c:v>
                </c:pt>
                <c:pt idx="8">
                  <c:v>Plant or parts of plants</c:v>
                </c:pt>
                <c:pt idx="9">
                  <c:v>Ship ballast water/sediment</c:v>
                </c:pt>
                <c:pt idx="10">
                  <c:v>Ship/boat</c:v>
                </c:pt>
                <c:pt idx="11">
                  <c:v>Ship/boat hull fouling</c:v>
                </c:pt>
                <c:pt idx="12">
                  <c:v>Shipping material</c:v>
                </c:pt>
                <c:pt idx="13">
                  <c:v>Vehicles</c:v>
                </c:pt>
                <c:pt idx="14">
                  <c:v>Water</c:v>
                </c:pt>
              </c:strCache>
            </c:strRef>
          </c:cat>
          <c:val>
            <c:numRef>
              <c:f>'NAS Analyses'!$AZ$1:$AZ$15</c:f>
              <c:numCache>
                <c:formatCode>General</c:formatCode>
                <c:ptCount val="15"/>
                <c:pt idx="0">
                  <c:v>10</c:v>
                </c:pt>
                <c:pt idx="1">
                  <c:v>2</c:v>
                </c:pt>
                <c:pt idx="2">
                  <c:v>3</c:v>
                </c:pt>
                <c:pt idx="3">
                  <c:v>1</c:v>
                </c:pt>
                <c:pt idx="4">
                  <c:v>2</c:v>
                </c:pt>
                <c:pt idx="5">
                  <c:v>34</c:v>
                </c:pt>
                <c:pt idx="6">
                  <c:v>1</c:v>
                </c:pt>
                <c:pt idx="7">
                  <c:v>2</c:v>
                </c:pt>
                <c:pt idx="8">
                  <c:v>2</c:v>
                </c:pt>
                <c:pt idx="9">
                  <c:v>16</c:v>
                </c:pt>
                <c:pt idx="10">
                  <c:v>2</c:v>
                </c:pt>
                <c:pt idx="11">
                  <c:v>12</c:v>
                </c:pt>
                <c:pt idx="12">
                  <c:v>1</c:v>
                </c:pt>
                <c:pt idx="13">
                  <c:v>1</c:v>
                </c:pt>
                <c:pt idx="14">
                  <c:v>5</c:v>
                </c:pt>
              </c:numCache>
            </c:numRef>
          </c:val>
        </c:ser>
        <c:axId val="92836608"/>
        <c:axId val="92838528"/>
      </c:barChart>
      <c:catAx>
        <c:axId val="92836608"/>
        <c:scaling>
          <c:orientation val="minMax"/>
        </c:scaling>
        <c:axPos val="l"/>
        <c:title>
          <c:tx>
            <c:rich>
              <a:bodyPr/>
              <a:lstStyle/>
              <a:p>
                <a:pPr>
                  <a:defRPr sz="1000" b="1" i="0" u="none" strike="noStrike" baseline="0">
                    <a:solidFill>
                      <a:srgbClr val="000000"/>
                    </a:solidFill>
                    <a:latin typeface="Arial"/>
                    <a:ea typeface="Arial"/>
                    <a:cs typeface="Arial"/>
                  </a:defRPr>
                </a:pPr>
                <a:r>
                  <a:rPr lang="en-US"/>
                  <a:t>Vector of Transport</a:t>
                </a:r>
              </a:p>
            </c:rich>
          </c:tx>
          <c:layout>
            <c:manualLayout>
              <c:xMode val="edge"/>
              <c:yMode val="edge"/>
              <c:x val="7.5162983659300914E-4"/>
              <c:y val="0.27059567249215799"/>
            </c:manualLayout>
          </c:layout>
        </c:title>
        <c:numFmt formatCode="General" sourceLinked="1"/>
        <c:tickLblPos val="nextTo"/>
        <c:txPr>
          <a:bodyPr rot="0" vert="horz"/>
          <a:lstStyle/>
          <a:p>
            <a:pPr>
              <a:defRPr sz="1000" b="0" i="0" u="none" strike="noStrike" baseline="0">
                <a:solidFill>
                  <a:srgbClr val="000000"/>
                </a:solidFill>
                <a:latin typeface="Arial"/>
                <a:ea typeface="Arial"/>
                <a:cs typeface="Arial"/>
              </a:defRPr>
            </a:pPr>
            <a:endParaRPr lang="en-US"/>
          </a:p>
        </c:txPr>
        <c:crossAx val="92838528"/>
        <c:crosses val="autoZero"/>
        <c:auto val="1"/>
        <c:lblAlgn val="ctr"/>
        <c:lblOffset val="100"/>
        <c:tickLblSkip val="1"/>
        <c:tickMarkSkip val="1"/>
      </c:catAx>
      <c:valAx>
        <c:axId val="92838528"/>
        <c:scaling>
          <c:orientation val="minMax"/>
        </c:scaling>
        <c:axPos val="b"/>
        <c:title>
          <c:tx>
            <c:rich>
              <a:bodyPr/>
              <a:lstStyle/>
              <a:p>
                <a:pPr>
                  <a:defRPr sz="1000" b="1" i="0" u="none" strike="noStrike" baseline="0">
                    <a:solidFill>
                      <a:srgbClr val="000000"/>
                    </a:solidFill>
                    <a:latin typeface="Arial"/>
                    <a:ea typeface="Arial"/>
                    <a:cs typeface="Arial"/>
                  </a:defRPr>
                </a:pPr>
                <a:r>
                  <a:rPr lang="en-US"/>
                  <a:t>Number of Species for which the Vector Was Cited</a:t>
                </a:r>
              </a:p>
            </c:rich>
          </c:tx>
          <c:layout>
            <c:manualLayout>
              <c:xMode val="edge"/>
              <c:yMode val="edge"/>
              <c:x val="0.17846774193548404"/>
              <c:y val="0.93272184062098695"/>
            </c:manualLayout>
          </c:layout>
        </c:title>
        <c:numFmt formatCode="General" sourceLinked="1"/>
        <c:tickLblPos val="nextTo"/>
        <c:txPr>
          <a:bodyPr rot="0" vert="horz"/>
          <a:lstStyle/>
          <a:p>
            <a:pPr>
              <a:defRPr sz="1000" b="0" i="0" u="none" strike="noStrike" baseline="0">
                <a:solidFill>
                  <a:srgbClr val="000000"/>
                </a:solidFill>
                <a:latin typeface="Arial"/>
                <a:ea typeface="Arial"/>
                <a:cs typeface="Arial"/>
              </a:defRPr>
            </a:pPr>
            <a:endParaRPr lang="en-US"/>
          </a:p>
        </c:txPr>
        <c:crossAx val="92836608"/>
        <c:crosses val="autoZero"/>
        <c:crossBetween val="between"/>
      </c:valAx>
      <c:spPr>
        <a:solidFill>
          <a:prstClr val="white"/>
        </a:solidFill>
      </c:spPr>
    </c:plotArea>
    <c:plotVisOnly val="1"/>
    <c:dispBlanksAs val="gap"/>
  </c:chart>
  <c:spPr>
    <a:solidFill>
      <a:prstClr val="white"/>
    </a:solidFill>
    <a:ln>
      <a:solidFill>
        <a:schemeClr val="tx1"/>
      </a:solidFill>
    </a:ln>
  </c:spPr>
  <c:txPr>
    <a:bodyPr/>
    <a:lstStyle/>
    <a:p>
      <a:pPr>
        <a:defRPr sz="1000" b="0" i="0" u="none" strike="noStrike" baseline="0">
          <a:solidFill>
            <a:srgbClr val="000000"/>
          </a:solidFill>
          <a:latin typeface="Arial"/>
          <a:ea typeface="Arial"/>
          <a:cs typeface="Arial"/>
        </a:defRPr>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atin typeface="Arial" charset="0"/>
                <a:cs typeface="Arial" charset="0"/>
              </a:defRPr>
            </a:lvl1pPr>
          </a:lstStyle>
          <a:p>
            <a:pPr>
              <a:defRPr/>
            </a:pPr>
            <a:fld id="{E08806CD-D58D-4BBA-B80F-7A944BD8FF89}" type="datetimeFigureOut">
              <a:rPr lang="en-US"/>
              <a:pPr>
                <a:defRPr/>
              </a:pPr>
              <a:t>8/17/2012</a:t>
            </a:fld>
            <a:endParaRPr lang="en-US"/>
          </a:p>
        </p:txBody>
      </p:sp>
      <p:sp>
        <p:nvSpPr>
          <p:cNvPr id="4" name="Footer Placeholder 3"/>
          <p:cNvSpPr>
            <a:spLocks noGrp="1"/>
          </p:cNvSpPr>
          <p:nvPr>
            <p:ph type="ftr" sz="quarter" idx="2"/>
          </p:nvPr>
        </p:nvSpPr>
        <p:spPr>
          <a:xfrm>
            <a:off x="0" y="8916988"/>
            <a:ext cx="3078163" cy="4699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ABC6A5CA-5959-444E-BF8E-F93E8C129452}"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atin typeface="Arial" charset="0"/>
                <a:cs typeface="Arial" charset="0"/>
              </a:defRPr>
            </a:lvl1pPr>
          </a:lstStyle>
          <a:p>
            <a:pPr>
              <a:defRPr/>
            </a:pPr>
            <a:fld id="{899D1FD7-84A9-4F44-8349-61F967C4AB50}" type="datetimeFigureOut">
              <a:rPr lang="en-US"/>
              <a:pPr>
                <a:defRPr/>
              </a:pPr>
              <a:t>8/17/2012</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16988"/>
            <a:ext cx="3078163" cy="4699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62F79660-0EAA-4B61-B11D-09D5E50E334D}"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Thank you for that introduction.  </a:t>
            </a:r>
          </a:p>
          <a:p>
            <a:endParaRPr lang="en-US" smtClean="0"/>
          </a:p>
          <a:p>
            <a:r>
              <a:rPr lang="en-US" smtClean="0"/>
              <a:t>Good afternoon  </a:t>
            </a:r>
          </a:p>
          <a:p>
            <a:endParaRPr lang="en-US" smtClean="0"/>
          </a:p>
          <a:p>
            <a:r>
              <a:rPr lang="en-US" smtClean="0"/>
              <a:t>It is my pleasure to present to you today the </a:t>
            </a:r>
          </a:p>
          <a:p>
            <a:endParaRPr lang="en-US" smtClean="0"/>
          </a:p>
          <a:p>
            <a:r>
              <a:rPr lang="en-US" b="1" i="1" smtClean="0"/>
              <a:t>State of the River Report 20011for the Lower St. Johns River Basin, Florida: </a:t>
            </a:r>
          </a:p>
          <a:p>
            <a:endParaRPr lang="en-US" b="1" i="1" smtClean="0"/>
          </a:p>
          <a:p>
            <a:r>
              <a:rPr lang="en-US" b="1" i="1" smtClean="0"/>
              <a:t>Water Quality, Fisheries, Aquatic Life, and Contaminants. </a:t>
            </a:r>
            <a:endParaRPr lang="en-US" smtClean="0"/>
          </a:p>
        </p:txBody>
      </p:sp>
      <p:sp>
        <p:nvSpPr>
          <p:cNvPr id="38916" name="Slide Number Placeholder 3"/>
          <p:cNvSpPr txBox="1">
            <a:spLocks noGrp="1"/>
          </p:cNvSpPr>
          <p:nvPr/>
        </p:nvSpPr>
        <p:spPr bwMode="auto">
          <a:xfrm>
            <a:off x="4024313" y="8918575"/>
            <a:ext cx="3078162" cy="469900"/>
          </a:xfrm>
          <a:prstGeom prst="rect">
            <a:avLst/>
          </a:prstGeom>
          <a:noFill/>
          <a:ln w="9525">
            <a:noFill/>
            <a:miter lim="800000"/>
            <a:headEnd/>
            <a:tailEnd/>
          </a:ln>
        </p:spPr>
        <p:txBody>
          <a:bodyPr anchor="b"/>
          <a:lstStyle/>
          <a:p>
            <a:pPr algn="r"/>
            <a:fld id="{27121B19-13E3-46EA-BCBB-23C1325A57D3}" type="slidenum">
              <a:rPr lang="en-US" sz="1200"/>
              <a:pPr algn="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7108" name="Slide Number Placeholder 3"/>
          <p:cNvSpPr txBox="1">
            <a:spLocks noGrp="1"/>
          </p:cNvSpPr>
          <p:nvPr/>
        </p:nvSpPr>
        <p:spPr bwMode="auto">
          <a:xfrm>
            <a:off x="4022725" y="8916988"/>
            <a:ext cx="3078163" cy="469900"/>
          </a:xfrm>
          <a:prstGeom prst="rect">
            <a:avLst/>
          </a:prstGeom>
          <a:noFill/>
          <a:ln w="9525">
            <a:noFill/>
            <a:miter lim="800000"/>
            <a:headEnd/>
            <a:tailEnd/>
          </a:ln>
        </p:spPr>
        <p:txBody>
          <a:bodyPr anchor="b"/>
          <a:lstStyle/>
          <a:p>
            <a:pPr algn="r"/>
            <a:fld id="{3BD7F414-4287-4607-99B3-05B6FC43D532}" type="slidenum">
              <a:rPr lang="en-US" sz="1200"/>
              <a:pPr algn="r"/>
              <a:t>10</a:t>
            </a:fld>
            <a:endParaRPr lang="en-US" sz="1200"/>
          </a:p>
        </p:txBody>
      </p:sp>
      <p:pic>
        <p:nvPicPr>
          <p:cNvPr id="47109" name="Picture 4"/>
          <p:cNvPicPr>
            <a:picLocks noChangeAspect="1"/>
          </p:cNvPicPr>
          <p:nvPr/>
        </p:nvPicPr>
        <p:blipFill>
          <a:blip r:embed="rId3"/>
          <a:srcRect/>
          <a:stretch>
            <a:fillRect/>
          </a:stretch>
        </p:blipFill>
        <p:spPr bwMode="auto">
          <a:xfrm>
            <a:off x="1417638" y="1265238"/>
            <a:ext cx="4281487" cy="2854325"/>
          </a:xfrm>
          <a:prstGeom prst="rect">
            <a:avLst/>
          </a:prstGeom>
          <a:noFill/>
          <a:ln w="9525">
            <a:noFill/>
            <a:miter lim="800000"/>
            <a:headEnd/>
            <a:tailEnd/>
          </a:ln>
        </p:spPr>
      </p:pic>
      <p:sp>
        <p:nvSpPr>
          <p:cNvPr id="47110" name="TextBox 5"/>
          <p:cNvSpPr txBox="1">
            <a:spLocks noChangeArrowheads="1"/>
          </p:cNvSpPr>
          <p:nvPr/>
        </p:nvSpPr>
        <p:spPr bwMode="auto">
          <a:xfrm>
            <a:off x="1798638" y="884238"/>
            <a:ext cx="1517650" cy="366712"/>
          </a:xfrm>
          <a:prstGeom prst="rect">
            <a:avLst/>
          </a:prstGeom>
          <a:noFill/>
          <a:ln w="9525">
            <a:noFill/>
            <a:miter lim="800000"/>
            <a:headEnd/>
            <a:tailEnd/>
          </a:ln>
        </p:spPr>
        <p:txBody>
          <a:bodyPr wrap="none">
            <a:spAutoFit/>
          </a:bodyPr>
          <a:lstStyle/>
          <a:p>
            <a:r>
              <a:rPr lang="en-US">
                <a:solidFill>
                  <a:srgbClr val="FFFF00"/>
                </a:solidFill>
              </a:rPr>
              <a:t>Algal Blooms</a:t>
            </a:r>
          </a:p>
        </p:txBody>
      </p:sp>
      <p:sp>
        <p:nvSpPr>
          <p:cNvPr id="47111" name="TextBox 6"/>
          <p:cNvSpPr txBox="1">
            <a:spLocks noChangeArrowheads="1"/>
          </p:cNvSpPr>
          <p:nvPr/>
        </p:nvSpPr>
        <p:spPr bwMode="auto">
          <a:xfrm>
            <a:off x="1570038" y="1341438"/>
            <a:ext cx="3363912" cy="1465262"/>
          </a:xfrm>
          <a:prstGeom prst="rect">
            <a:avLst/>
          </a:prstGeom>
          <a:noFill/>
          <a:ln w="9525">
            <a:noFill/>
            <a:miter lim="800000"/>
            <a:headEnd/>
            <a:tailEnd/>
          </a:ln>
        </p:spPr>
        <p:txBody>
          <a:bodyPr wrap="none">
            <a:spAutoFit/>
          </a:bodyPr>
          <a:lstStyle/>
          <a:p>
            <a:pPr>
              <a:buFont typeface="Arial" pitchFamily="34" charset="0"/>
              <a:buChar char="•"/>
            </a:pPr>
            <a:r>
              <a:rPr lang="en-US">
                <a:solidFill>
                  <a:srgbClr val="FFFF00"/>
                </a:solidFill>
              </a:rPr>
              <a:t>Probably increasing in severity</a:t>
            </a:r>
          </a:p>
          <a:p>
            <a:pPr>
              <a:buFont typeface="Arial" pitchFamily="34" charset="0"/>
              <a:buChar char="•"/>
            </a:pPr>
            <a:r>
              <a:rPr lang="en-US">
                <a:solidFill>
                  <a:srgbClr val="FFFF00"/>
                </a:solidFill>
              </a:rPr>
              <a:t>Potential toxic events</a:t>
            </a:r>
          </a:p>
          <a:p>
            <a:pPr>
              <a:buFont typeface="Arial" pitchFamily="34" charset="0"/>
              <a:buChar char="•"/>
            </a:pPr>
            <a:r>
              <a:rPr lang="en-US">
                <a:solidFill>
                  <a:srgbClr val="FFFF00"/>
                </a:solidFill>
              </a:rPr>
              <a:t>Need more data</a:t>
            </a:r>
          </a:p>
          <a:p>
            <a:pPr lvl="1">
              <a:buFont typeface="Arial" pitchFamily="34" charset="0"/>
              <a:buChar char="•"/>
            </a:pPr>
            <a:r>
              <a:rPr lang="en-US">
                <a:solidFill>
                  <a:srgbClr val="FFFF00"/>
                </a:solidFill>
              </a:rPr>
              <a:t>Timing and extent</a:t>
            </a:r>
          </a:p>
          <a:p>
            <a:pPr lvl="1">
              <a:buFont typeface="Arial" pitchFamily="34" charset="0"/>
              <a:buChar char="•"/>
            </a:pPr>
            <a:r>
              <a:rPr lang="en-US">
                <a:solidFill>
                  <a:srgbClr val="FFFF00"/>
                </a:solidFill>
              </a:rPr>
              <a:t>Algal type and counts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2F79660-0EAA-4B61-B11D-09D5E50E334D}"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endParaRPr lang="en-US" smtClean="0"/>
          </a:p>
        </p:txBody>
      </p:sp>
      <p:sp>
        <p:nvSpPr>
          <p:cNvPr id="48132" name="Slide Number Placeholder 3"/>
          <p:cNvSpPr txBox="1">
            <a:spLocks noGrp="1"/>
          </p:cNvSpPr>
          <p:nvPr/>
        </p:nvSpPr>
        <p:spPr bwMode="auto">
          <a:xfrm>
            <a:off x="4022725" y="8916988"/>
            <a:ext cx="3078163" cy="469900"/>
          </a:xfrm>
          <a:prstGeom prst="rect">
            <a:avLst/>
          </a:prstGeom>
          <a:noFill/>
          <a:ln w="9525">
            <a:noFill/>
            <a:miter lim="800000"/>
            <a:headEnd/>
            <a:tailEnd/>
          </a:ln>
        </p:spPr>
        <p:txBody>
          <a:bodyPr anchor="b"/>
          <a:lstStyle/>
          <a:p>
            <a:pPr algn="r"/>
            <a:fld id="{E6412669-A988-44C7-8678-AF279F39370C}" type="slidenum">
              <a:rPr lang="en-US" sz="1200"/>
              <a:pPr algn="r"/>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endParaRPr lang="en-US" smtClean="0"/>
          </a:p>
        </p:txBody>
      </p:sp>
      <p:sp>
        <p:nvSpPr>
          <p:cNvPr id="49156" name="Slide Number Placeholder 3"/>
          <p:cNvSpPr txBox="1">
            <a:spLocks noGrp="1"/>
          </p:cNvSpPr>
          <p:nvPr/>
        </p:nvSpPr>
        <p:spPr bwMode="auto">
          <a:xfrm>
            <a:off x="4022725" y="8916988"/>
            <a:ext cx="3078163" cy="469900"/>
          </a:xfrm>
          <a:prstGeom prst="rect">
            <a:avLst/>
          </a:prstGeom>
          <a:noFill/>
          <a:ln w="9525">
            <a:noFill/>
            <a:miter lim="800000"/>
            <a:headEnd/>
            <a:tailEnd/>
          </a:ln>
        </p:spPr>
        <p:txBody>
          <a:bodyPr anchor="b"/>
          <a:lstStyle/>
          <a:p>
            <a:pPr algn="r"/>
            <a:fld id="{9E57A5F4-F218-4EC1-B4E3-5C031EDC6A5E}" type="slidenum">
              <a:rPr lang="en-US" sz="1200"/>
              <a:pPr algn="r"/>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xfrm>
            <a:off x="1243013" y="704850"/>
            <a:ext cx="4692650" cy="3519488"/>
          </a:xfrm>
          <a:noFill/>
          <a:ln>
            <a:solidFill>
              <a:srgbClr val="000000"/>
            </a:solidFill>
            <a:miter lim="800000"/>
            <a:headEnd/>
            <a:tailEnd/>
          </a:ln>
        </p:spPr>
      </p:sp>
      <p:sp>
        <p:nvSpPr>
          <p:cNvPr id="56323" name="Rectangle 3"/>
          <p:cNvSpPr>
            <a:spLocks noGrp="1"/>
          </p:cNvSpPr>
          <p:nvPr>
            <p:ph type="body" idx="1"/>
          </p:nvPr>
        </p:nvSpPr>
        <p:spPr bwMode="auto">
          <a:noFill/>
        </p:spPr>
        <p:txBody>
          <a:bodyPr wrap="square" numCol="1" anchor="t" anchorCtr="0" compatLnSpc="1">
            <a:prstTxWarp prst="textNoShape">
              <a:avLst/>
            </a:prstTxWarp>
          </a:bodyPr>
          <a:lstStyle/>
          <a:p>
            <a:pPr marL="117475" indent="-117475">
              <a:buFontTx/>
              <a:buChar char="•"/>
            </a:pPr>
            <a:r>
              <a:rPr lang="en-US" dirty="0" smtClean="0"/>
              <a:t>SAV</a:t>
            </a:r>
            <a:r>
              <a:rPr lang="en-US" baseline="0" dirty="0" smtClean="0"/>
              <a:t> more abundant upstream</a:t>
            </a:r>
          </a:p>
          <a:p>
            <a:pPr marL="574675" lvl="1" indent="-117475">
              <a:buFontTx/>
              <a:buChar char="•"/>
            </a:pPr>
            <a:r>
              <a:rPr lang="en-US" dirty="0" smtClean="0"/>
              <a:t>Tape</a:t>
            </a:r>
            <a:r>
              <a:rPr lang="en-US" baseline="0" dirty="0" smtClean="0"/>
              <a:t> grass </a:t>
            </a:r>
            <a:r>
              <a:rPr lang="en-US" baseline="0" dirty="0" err="1" smtClean="0"/>
              <a:t>vallisneria</a:t>
            </a:r>
            <a:r>
              <a:rPr lang="en-US" baseline="0" dirty="0" smtClean="0"/>
              <a:t> most prominent in </a:t>
            </a:r>
            <a:r>
              <a:rPr lang="en-US" baseline="0" dirty="0" err="1" smtClean="0"/>
              <a:t>fw</a:t>
            </a:r>
            <a:r>
              <a:rPr lang="en-US" baseline="0" dirty="0" smtClean="0"/>
              <a:t> sections upstream sometimes in large beds, </a:t>
            </a:r>
            <a:r>
              <a:rPr lang="en-US" baseline="0" dirty="0" err="1" smtClean="0"/>
              <a:t>fw</a:t>
            </a:r>
            <a:r>
              <a:rPr lang="en-US" baseline="0" dirty="0" smtClean="0"/>
              <a:t> but tolerates brackish</a:t>
            </a:r>
          </a:p>
          <a:p>
            <a:pPr marL="574675" lvl="1" indent="-117475">
              <a:buFontTx/>
              <a:buChar char="•"/>
            </a:pPr>
            <a:r>
              <a:rPr lang="en-US" baseline="0" dirty="0" smtClean="0"/>
              <a:t>Water naiad </a:t>
            </a:r>
            <a:r>
              <a:rPr lang="en-US" baseline="0" dirty="0" err="1" smtClean="0"/>
              <a:t>Najas</a:t>
            </a:r>
            <a:r>
              <a:rPr lang="en-US" baseline="0" dirty="0" smtClean="0"/>
              <a:t> commonly found, strictly </a:t>
            </a:r>
            <a:r>
              <a:rPr lang="en-US" baseline="0" dirty="0" err="1" smtClean="0"/>
              <a:t>fw</a:t>
            </a:r>
            <a:endParaRPr lang="en-US" baseline="0" dirty="0" smtClean="0"/>
          </a:p>
          <a:p>
            <a:pPr marL="574675" lvl="1" indent="-117475">
              <a:buFontTx/>
              <a:buChar char="•"/>
            </a:pPr>
            <a:r>
              <a:rPr lang="en-US" baseline="0" dirty="0" smtClean="0"/>
              <a:t>Widgeon grass </a:t>
            </a:r>
            <a:r>
              <a:rPr lang="en-US" baseline="0" dirty="0" err="1" smtClean="0"/>
              <a:t>Ruppia</a:t>
            </a:r>
            <a:r>
              <a:rPr lang="en-US" baseline="0" dirty="0" smtClean="0"/>
              <a:t> brackish, tolerates salty</a:t>
            </a:r>
          </a:p>
          <a:p>
            <a:pPr marL="117475" indent="-117475">
              <a:buFontTx/>
              <a:buChar char="•"/>
            </a:pPr>
            <a:endParaRPr lang="en-US" baseline="0" dirty="0" smtClean="0"/>
          </a:p>
          <a:p>
            <a:pPr marL="117475" indent="-117475">
              <a:buFontTx/>
              <a:buChar char="•"/>
            </a:pPr>
            <a:endParaRPr lang="en-US" baseline="0" dirty="0" smtClean="0"/>
          </a:p>
          <a:p>
            <a:pPr marL="117475" indent="-117475">
              <a:buFontTx/>
              <a:buChar char="•"/>
            </a:pPr>
            <a:r>
              <a:rPr lang="en-US" dirty="0" smtClean="0"/>
              <a:t>Submerged aquatic vegetation (SAV), has experienced fairly stable levels, with variations caused by drought and increased salinity.</a:t>
            </a:r>
          </a:p>
          <a:p>
            <a:pPr marL="117475" indent="-117475">
              <a:buFontTx/>
              <a:buChar char="•"/>
            </a:pPr>
            <a:r>
              <a:rPr lang="en-US" dirty="0" smtClean="0"/>
              <a:t>SAV is essential to the survival of many other aquatic species as both food and spawning area.</a:t>
            </a:r>
          </a:p>
          <a:p>
            <a:pPr marL="117475" indent="-117475">
              <a:buFontTx/>
              <a:buChar char="•"/>
            </a:pPr>
            <a:r>
              <a:rPr lang="en-US" dirty="0" smtClean="0"/>
              <a:t>About 12 species, but Val.. is the dominant species.</a:t>
            </a:r>
          </a:p>
          <a:p>
            <a:pPr marL="117475" indent="-117475">
              <a:buFontTx/>
              <a:buChar char="•"/>
            </a:pPr>
            <a:endParaRPr lang="en-US" dirty="0"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0F9391-672D-4CCA-A358-EA25CB80A778}" type="slidenum">
              <a:rPr lang="en-US" smtClean="0">
                <a:latin typeface="Arial" pitchFamily="34" charset="0"/>
                <a:cs typeface="Arial" pitchFamily="34" charset="0"/>
              </a:rPr>
              <a:pPr/>
              <a:t>14</a:t>
            </a:fld>
            <a:endParaRPr 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243013" y="704850"/>
            <a:ext cx="4692650" cy="3519488"/>
          </a:xfrm>
          <a:noFill/>
          <a:ln>
            <a:solidFill>
              <a:srgbClr val="000000"/>
            </a:solidFill>
            <a:miter lim="800000"/>
            <a:headEnd/>
            <a:tailEnd/>
          </a:ln>
        </p:spPr>
      </p:sp>
      <p:sp>
        <p:nvSpPr>
          <p:cNvPr id="57347" name="Rectangle 3"/>
          <p:cNvSpPr>
            <a:spLocks noGrp="1"/>
          </p:cNvSpPr>
          <p:nvPr>
            <p:ph type="body" idx="1"/>
          </p:nvPr>
        </p:nvSpPr>
        <p:spPr bwMode="auto">
          <a:noFill/>
        </p:spPr>
        <p:txBody>
          <a:bodyPr wrap="square" numCol="1" anchor="t" anchorCtr="0" compatLnSpc="1">
            <a:prstTxWarp prst="textNoShape">
              <a:avLst/>
            </a:prstTxWarp>
          </a:bodyPr>
          <a:lstStyle/>
          <a:p>
            <a:pPr marL="117475" indent="-117475">
              <a:buFontTx/>
              <a:buChar char="•"/>
            </a:pPr>
            <a:r>
              <a:rPr lang="en-US" dirty="0" err="1" smtClean="0"/>
              <a:t>Bolles</a:t>
            </a:r>
            <a:r>
              <a:rPr lang="en-US" dirty="0" smtClean="0"/>
              <a:t> school to </a:t>
            </a:r>
            <a:r>
              <a:rPr lang="en-US" dirty="0" err="1" smtClean="0"/>
              <a:t>bukcman</a:t>
            </a:r>
            <a:r>
              <a:rPr lang="en-US" dirty="0" smtClean="0"/>
              <a:t> east bank and some parts of NAS </a:t>
            </a:r>
            <a:r>
              <a:rPr lang="en-US" dirty="0" err="1" smtClean="0"/>
              <a:t>Jax</a:t>
            </a:r>
            <a:r>
              <a:rPr lang="en-US" dirty="0" smtClean="0"/>
              <a:t> to </a:t>
            </a:r>
            <a:r>
              <a:rPr lang="en-US" dirty="0" err="1" smtClean="0"/>
              <a:t>Bukman</a:t>
            </a:r>
            <a:r>
              <a:rPr lang="en-US" dirty="0" smtClean="0"/>
              <a:t> west bank but not including Mulberry Cove. </a:t>
            </a:r>
          </a:p>
          <a:p>
            <a:pPr marL="117475" indent="-117475">
              <a:buFontTx/>
              <a:buChar char="•"/>
            </a:pPr>
            <a:endParaRPr lang="en-US" dirty="0" smtClean="0"/>
          </a:p>
          <a:p>
            <a:pPr marL="117475" indent="-117475">
              <a:buFontTx/>
              <a:buChar char="•"/>
            </a:pPr>
            <a:r>
              <a:rPr lang="en-US" dirty="0" smtClean="0"/>
              <a:t>Submerged aquatic vegetation (SAV), has experienced fairly stable levels, with variations caused by drought and increased salinity.</a:t>
            </a:r>
          </a:p>
          <a:p>
            <a:pPr marL="117475" indent="-117475">
              <a:buFontTx/>
              <a:buChar char="•"/>
            </a:pPr>
            <a:r>
              <a:rPr lang="en-US" dirty="0" smtClean="0"/>
              <a:t>SAV is essential to the survival of many other aquatic species as both food and spawning area.</a:t>
            </a:r>
          </a:p>
          <a:p>
            <a:pPr marL="117475" indent="-117475">
              <a:buFontTx/>
              <a:buChar char="•"/>
            </a:pPr>
            <a:r>
              <a:rPr lang="en-US" dirty="0" smtClean="0"/>
              <a:t>About 12 species, but Val.. is the dominant species.</a:t>
            </a:r>
          </a:p>
          <a:p>
            <a:pPr marL="117475" indent="-117475">
              <a:buFontTx/>
              <a:buChar char="•"/>
            </a:pPr>
            <a:endParaRPr lang="en-US" dirty="0"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C8C223-316F-41A6-B8A4-F6F624A541D0}" type="slidenum">
              <a:rPr lang="en-US" smtClean="0">
                <a:latin typeface="Arial" pitchFamily="34" charset="0"/>
                <a:cs typeface="Arial" pitchFamily="34" charset="0"/>
              </a:rPr>
              <a:pPr/>
              <a:t>15</a:t>
            </a:fld>
            <a:endParaRPr lang="en-US"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wrap="square" numCol="1" anchor="t" anchorCtr="0" compatLnSpc="1">
            <a:prstTxWarp prst="textNoShape">
              <a:avLst/>
            </a:prstTxWarp>
          </a:bodyPr>
          <a:lstStyle/>
          <a:p>
            <a:pPr>
              <a:lnSpc>
                <a:spcPct val="105000"/>
              </a:lnSpc>
              <a:spcBef>
                <a:spcPct val="0"/>
              </a:spcBef>
            </a:pPr>
            <a:r>
              <a:rPr lang="en-US" b="1" dirty="0" smtClean="0">
                <a:latin typeface="Arial Black" pitchFamily="34" charset="0"/>
                <a:cs typeface="Andalus" pitchFamily="18" charset="-78"/>
              </a:rPr>
              <a:t>Wetlands</a:t>
            </a:r>
          </a:p>
          <a:p>
            <a:pPr>
              <a:lnSpc>
                <a:spcPct val="105000"/>
              </a:lnSpc>
              <a:spcBef>
                <a:spcPct val="0"/>
              </a:spcBef>
            </a:pPr>
            <a:endParaRPr lang="en-US" b="1" dirty="0" smtClean="0">
              <a:latin typeface="Arial Black" pitchFamily="34" charset="0"/>
              <a:cs typeface="Andalus" pitchFamily="18" charset="-78"/>
            </a:endParaRPr>
          </a:p>
          <a:p>
            <a:pPr>
              <a:lnSpc>
                <a:spcPct val="90000"/>
              </a:lnSpc>
              <a:spcBef>
                <a:spcPct val="0"/>
              </a:spcBef>
              <a:buFontTx/>
              <a:buChar char="•"/>
            </a:pPr>
            <a:r>
              <a:rPr lang="en-US" dirty="0" smtClean="0"/>
              <a:t>Wetlands are incredibly important habitats within the Lower St. johns River Basin, because wetlands:</a:t>
            </a:r>
          </a:p>
          <a:p>
            <a:pPr>
              <a:lnSpc>
                <a:spcPct val="90000"/>
              </a:lnSpc>
              <a:spcBef>
                <a:spcPct val="0"/>
              </a:spcBef>
              <a:buFontTx/>
              <a:buChar char="•"/>
            </a:pPr>
            <a:endParaRPr lang="en-US" dirty="0" smtClean="0"/>
          </a:p>
          <a:p>
            <a:pPr marL="574675" lvl="1" indent="-117475">
              <a:lnSpc>
                <a:spcPct val="90000"/>
              </a:lnSpc>
              <a:spcBef>
                <a:spcPct val="0"/>
              </a:spcBef>
              <a:buFontTx/>
              <a:buChar char="•"/>
            </a:pPr>
            <a:r>
              <a:rPr lang="en-US" dirty="0" smtClean="0"/>
              <a:t>Absorb nutrients and other pollutants from uplands.  </a:t>
            </a:r>
          </a:p>
          <a:p>
            <a:pPr marL="574675" lvl="1" indent="-117475" eaLnBrk="1" hangingPunct="1">
              <a:lnSpc>
                <a:spcPct val="90000"/>
              </a:lnSpc>
              <a:spcBef>
                <a:spcPct val="0"/>
              </a:spcBef>
              <a:buFontTx/>
              <a:buChar char="•"/>
            </a:pPr>
            <a:r>
              <a:rPr lang="en-US" dirty="0" smtClean="0"/>
              <a:t>Provide nursery grounds and habitat for many aquatic and terrestrial animals.  </a:t>
            </a:r>
          </a:p>
          <a:p>
            <a:pPr marL="574675" lvl="1" indent="-117475" eaLnBrk="1" hangingPunct="1">
              <a:lnSpc>
                <a:spcPct val="90000"/>
              </a:lnSpc>
              <a:spcBef>
                <a:spcPct val="0"/>
              </a:spcBef>
              <a:buFontTx/>
              <a:buChar char="•"/>
            </a:pPr>
            <a:r>
              <a:rPr lang="en-US" dirty="0" smtClean="0"/>
              <a:t>Stabilize river banks and provide flood control.</a:t>
            </a:r>
          </a:p>
          <a:p>
            <a:pPr>
              <a:lnSpc>
                <a:spcPct val="90000"/>
              </a:lnSpc>
              <a:buFontTx/>
              <a:buChar char="•"/>
            </a:pPr>
            <a:endParaRPr lang="en-US" dirty="0" smtClean="0"/>
          </a:p>
          <a:p>
            <a:pPr>
              <a:lnSpc>
                <a:spcPct val="90000"/>
              </a:lnSpc>
              <a:buFontTx/>
              <a:buChar char="•"/>
            </a:pPr>
            <a:endParaRPr lang="en-US" dirty="0"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5749D6-97DC-41C1-8A91-F408C7D2AEB1}" type="slidenum">
              <a:rPr lang="en-US" smtClean="0">
                <a:latin typeface="Arial" pitchFamily="34" charset="0"/>
                <a:cs typeface="Arial" pitchFamily="34" charset="0"/>
              </a:rPr>
              <a:pPr/>
              <a:t>16</a:t>
            </a:fld>
            <a:endParaRPr 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pPr marL="117475" indent="-117475">
              <a:lnSpc>
                <a:spcPct val="90000"/>
              </a:lnSpc>
            </a:pPr>
            <a:r>
              <a:rPr lang="en-US" b="1" dirty="0" smtClean="0"/>
              <a:t>TREND</a:t>
            </a:r>
          </a:p>
          <a:p>
            <a:pPr marL="117475" indent="-117475" eaLnBrk="1" hangingPunct="1">
              <a:lnSpc>
                <a:spcPct val="90000"/>
              </a:lnSpc>
              <a:spcBef>
                <a:spcPct val="0"/>
              </a:spcBef>
              <a:buFontTx/>
              <a:buChar char="•"/>
            </a:pPr>
            <a:endParaRPr lang="en-US" dirty="0" smtClean="0">
              <a:ea typeface="Calibri" pitchFamily="34" charset="0"/>
              <a:cs typeface="Times New Roman" pitchFamily="18" charset="0"/>
            </a:endParaRPr>
          </a:p>
          <a:p>
            <a:pPr marL="117475" indent="-117475" eaLnBrk="1" hangingPunct="1">
              <a:lnSpc>
                <a:spcPct val="90000"/>
              </a:lnSpc>
              <a:spcBef>
                <a:spcPct val="0"/>
              </a:spcBef>
            </a:pPr>
            <a:r>
              <a:rPr lang="en-US" dirty="0" smtClean="0">
                <a:ea typeface="Calibri" pitchFamily="34" charset="0"/>
                <a:cs typeface="Times New Roman" pitchFamily="18" charset="0"/>
              </a:rPr>
              <a:t>However, when examining a time series of Land Use/Land Cover maps from 1973 to 2004, there was a Notable shift over time from </a:t>
            </a:r>
            <a:r>
              <a:rPr lang="en-US" i="1" dirty="0" smtClean="0">
                <a:ea typeface="Calibri" pitchFamily="34" charset="0"/>
                <a:cs typeface="Times New Roman" pitchFamily="18" charset="0"/>
              </a:rPr>
              <a:t>forested</a:t>
            </a:r>
            <a:r>
              <a:rPr lang="en-US" dirty="0" smtClean="0">
                <a:ea typeface="Calibri" pitchFamily="34" charset="0"/>
                <a:cs typeface="Times New Roman" pitchFamily="18" charset="0"/>
              </a:rPr>
              <a:t>  to </a:t>
            </a:r>
            <a:r>
              <a:rPr lang="en-US" i="1" dirty="0" smtClean="0">
                <a:ea typeface="Calibri" pitchFamily="34" charset="0"/>
                <a:cs typeface="Times New Roman" pitchFamily="18" charset="0"/>
              </a:rPr>
              <a:t>non-forested</a:t>
            </a:r>
            <a:r>
              <a:rPr lang="en-US" dirty="0" smtClean="0">
                <a:ea typeface="Calibri" pitchFamily="34" charset="0"/>
                <a:cs typeface="Times New Roman" pitchFamily="18" charset="0"/>
              </a:rPr>
              <a:t> wetlands. </a:t>
            </a:r>
          </a:p>
          <a:p>
            <a:pPr marL="117475" indent="-117475" eaLnBrk="1" hangingPunct="1">
              <a:lnSpc>
                <a:spcPct val="90000"/>
              </a:lnSpc>
              <a:spcBef>
                <a:spcPct val="0"/>
              </a:spcBef>
              <a:buFontTx/>
              <a:buChar char="•"/>
            </a:pPr>
            <a:endParaRPr lang="en-US" dirty="0" smtClean="0">
              <a:ea typeface="Calibri" pitchFamily="34" charset="0"/>
              <a:cs typeface="Times New Roman" pitchFamily="18" charset="0"/>
            </a:endParaRPr>
          </a:p>
          <a:p>
            <a:pPr marL="117475" indent="-117475" eaLnBrk="1" hangingPunct="1">
              <a:lnSpc>
                <a:spcPct val="90000"/>
              </a:lnSpc>
              <a:spcBef>
                <a:spcPct val="0"/>
              </a:spcBef>
            </a:pPr>
            <a:r>
              <a:rPr lang="en-US" dirty="0" smtClean="0">
                <a:ea typeface="Calibri" pitchFamily="34" charset="0"/>
                <a:cs typeface="Times New Roman" pitchFamily="18" charset="0"/>
              </a:rPr>
              <a:t>From the records of wetland permits granted by the St. Johns River Water Mgmt District, the acres of wetlands impacted and mitigated have both increased.  </a:t>
            </a:r>
          </a:p>
          <a:p>
            <a:pPr marL="117475" indent="-117475" eaLnBrk="1" hangingPunct="1">
              <a:lnSpc>
                <a:spcPct val="90000"/>
              </a:lnSpc>
              <a:spcBef>
                <a:spcPct val="0"/>
              </a:spcBef>
            </a:pPr>
            <a:endParaRPr lang="en-US" dirty="0" smtClean="0">
              <a:ea typeface="Calibri" pitchFamily="34" charset="0"/>
              <a:cs typeface="Times New Roman" pitchFamily="18" charset="0"/>
            </a:endParaRPr>
          </a:p>
          <a:p>
            <a:pPr marL="571500" lvl="1" indent="-114300" eaLnBrk="1" hangingPunct="1">
              <a:lnSpc>
                <a:spcPct val="90000"/>
              </a:lnSpc>
              <a:spcBef>
                <a:spcPct val="0"/>
              </a:spcBef>
              <a:buFontTx/>
              <a:buChar char="•"/>
            </a:pPr>
            <a:r>
              <a:rPr lang="en-US" dirty="0" smtClean="0">
                <a:ea typeface="Calibri" pitchFamily="34" charset="0"/>
                <a:cs typeface="Times New Roman" pitchFamily="18" charset="0"/>
              </a:rPr>
              <a:t>The type of mitigation most commonly used has shifted from “wetlands creation and restoration” to “wetlands preservation.”</a:t>
            </a:r>
          </a:p>
          <a:p>
            <a:pPr marL="117475" marR="0" indent="-117475" algn="l" defTabSz="914400" rtl="0" eaLnBrk="0" fontAlgn="base" latinLnBrk="0" hangingPunct="0">
              <a:lnSpc>
                <a:spcPct val="90000"/>
              </a:lnSpc>
              <a:spcBef>
                <a:spcPct val="30000"/>
              </a:spcBef>
              <a:spcAft>
                <a:spcPct val="0"/>
              </a:spcAft>
              <a:buClrTx/>
              <a:buSzTx/>
              <a:buFontTx/>
              <a:buChar char="•"/>
              <a:tabLst/>
              <a:defRPr/>
            </a:pPr>
            <a:r>
              <a:rPr lang="en-US" sz="1200" kern="1200" dirty="0" smtClean="0">
                <a:solidFill>
                  <a:schemeClr val="tx1"/>
                </a:solidFill>
                <a:latin typeface="+mn-lt"/>
                <a:ea typeface="+mn-ea"/>
                <a:cs typeface="+mn-cs"/>
              </a:rPr>
              <a:t>The total spatial extent of wetlands negatively impacted through the SJRWMD permit process is increasing each fiscal year. These impacts are magnified by the losses of wetlands permitted by the USACE (the evaluation of these Section 404 permits is limited in this study). Although not quantifiable from available databases, the two permitting processes might be leading to a cumulative, gradual loss of wetland ecosystem functions and services. If national trends hold true in Northeast Florida, coastal wetlands might be particularly vulnerable (</a:t>
            </a:r>
            <a:r>
              <a:rPr lang="en-US" sz="1200" b="1" u="sng" kern="1200" dirty="0" smtClean="0">
                <a:solidFill>
                  <a:schemeClr val="tx1"/>
                </a:solidFill>
                <a:latin typeface="+mn-lt"/>
                <a:ea typeface="+mn-ea"/>
                <a:cs typeface="+mn-cs"/>
                <a:hlinkClick r:id="" action="ppaction://hlinkfile" tooltip="Stedman, 2008 #493"/>
              </a:rPr>
              <a:t>Stedman and Dahl 2008</a:t>
            </a:r>
            <a:r>
              <a:rPr lang="en-US" sz="1200" kern="1200" dirty="0" smtClean="0">
                <a:solidFill>
                  <a:schemeClr val="tx1"/>
                </a:solidFill>
                <a:latin typeface="+mn-lt"/>
                <a:ea typeface="+mn-ea"/>
                <a:cs typeface="+mn-cs"/>
              </a:rPr>
              <a:t>). Additionally, the environmental consequences of the gradual shift from forested wetlands to non-forested wetlands require attention and further study.</a:t>
            </a:r>
          </a:p>
          <a:p>
            <a:pPr marL="117475" indent="-117475">
              <a:lnSpc>
                <a:spcPct val="90000"/>
              </a:lnSpc>
              <a:buFontTx/>
              <a:buChar char="•"/>
            </a:pPr>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5C715D-6874-478D-A335-D694AF406AC5}" type="slidenum">
              <a:rPr lang="en-US" smtClean="0">
                <a:latin typeface="Arial" pitchFamily="34" charset="0"/>
                <a:cs typeface="Arial" pitchFamily="34" charset="0"/>
              </a:rPr>
              <a:pPr/>
              <a:t>17</a:t>
            </a:fld>
            <a:endParaRPr lang="en-US"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Uncertain if some Endangered Species populations are recovering or not (</a:t>
            </a:r>
            <a:r>
              <a:rPr lang="en-US" dirty="0" err="1" smtClean="0"/>
              <a:t>shortnose</a:t>
            </a:r>
            <a:r>
              <a:rPr lang="en-US" dirty="0" smtClean="0"/>
              <a:t> sturgeon, piping plover).</a:t>
            </a:r>
          </a:p>
          <a:p>
            <a:r>
              <a:rPr lang="en-US" dirty="0" smtClean="0"/>
              <a:t>Threatened and endangered species, namely the Florida manatee, wood stork, </a:t>
            </a:r>
            <a:r>
              <a:rPr lang="en-US" dirty="0" err="1" smtClean="0"/>
              <a:t>shortnose</a:t>
            </a:r>
            <a:r>
              <a:rPr lang="en-US" dirty="0" smtClean="0"/>
              <a:t> sturgeon, piping plover, Florida scrub jay, and eastern indigo snake, continue to be vulnerable due to habitat loss, increased boating traffic, drought, and threats to SAVs.</a:t>
            </a:r>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48F1C7-A8D1-4F2E-BBF4-2415386E6A60}" type="slidenum">
              <a:rPr lang="en-US" smtClean="0">
                <a:latin typeface="Arial" pitchFamily="34" charset="0"/>
                <a:cs typeface="Arial" pitchFamily="34" charset="0"/>
              </a:rPr>
              <a:pPr/>
              <a:t>18</a:t>
            </a:fld>
            <a:endParaRPr lang="en-US"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117475" indent="-117475">
              <a:buFont typeface="Arial" pitchFamily="34" charset="0"/>
              <a:buChar char="•"/>
              <a:defRPr/>
            </a:pPr>
            <a:r>
              <a:rPr lang="en-US" dirty="0" smtClean="0"/>
              <a:t>The lower St. Johns River supports large commercial and recreational fisheries for both finfish and invertebrates. A number of these fisheries include freshwater &amp; estuarine species. </a:t>
            </a:r>
          </a:p>
          <a:p>
            <a:pPr marL="117475" indent="-117475">
              <a:buFont typeface="Arial" pitchFamily="34" charset="0"/>
              <a:buChar char="•"/>
              <a:defRPr/>
            </a:pPr>
            <a:endParaRPr lang="en-US" dirty="0" smtClean="0"/>
          </a:p>
          <a:p>
            <a:pPr marL="117475" indent="-117475">
              <a:buFont typeface="Arial" pitchFamily="34" charset="0"/>
              <a:buNone/>
              <a:defRPr/>
            </a:pPr>
            <a:r>
              <a:rPr lang="en-US" dirty="0" smtClean="0"/>
              <a:t>In this study, three long-term data sets we analyzed to assess temporal changes in 12 important species. Data sets were tested for significant upward or downward trends using nonparametric </a:t>
            </a:r>
            <a:r>
              <a:rPr lang="en-US" dirty="0" err="1" smtClean="0"/>
              <a:t>statitistics</a:t>
            </a:r>
            <a:r>
              <a:rPr lang="en-US" dirty="0" smtClean="0"/>
              <a:t>.</a:t>
            </a:r>
          </a:p>
          <a:p>
            <a:pPr marL="117475" indent="-117475">
              <a:buFont typeface="Arial" pitchFamily="34" charset="0"/>
              <a:buNone/>
              <a:defRPr/>
            </a:pPr>
            <a:endParaRPr lang="en-US" dirty="0" smtClean="0"/>
          </a:p>
          <a:p>
            <a:pPr marL="117475" indent="-117475">
              <a:buFont typeface="Arial" pitchFamily="34" charset="0"/>
              <a:buNone/>
              <a:defRPr/>
            </a:pPr>
            <a:r>
              <a:rPr lang="en-US" dirty="0" smtClean="0"/>
              <a:t>These three data sets were…..</a:t>
            </a:r>
            <a:endParaRPr lang="en-US" dirty="0"/>
          </a:p>
        </p:txBody>
      </p:sp>
      <p:sp>
        <p:nvSpPr>
          <p:cNvPr id="46084" name="Slide Number Placeholder 3"/>
          <p:cNvSpPr txBox="1">
            <a:spLocks noGrp="1"/>
          </p:cNvSpPr>
          <p:nvPr/>
        </p:nvSpPr>
        <p:spPr bwMode="auto">
          <a:xfrm>
            <a:off x="4022725" y="8916988"/>
            <a:ext cx="3078163" cy="469900"/>
          </a:xfrm>
          <a:prstGeom prst="rect">
            <a:avLst/>
          </a:prstGeom>
          <a:noFill/>
          <a:ln w="9525">
            <a:noFill/>
            <a:miter lim="800000"/>
            <a:headEnd/>
            <a:tailEnd/>
          </a:ln>
        </p:spPr>
        <p:txBody>
          <a:bodyPr anchor="b"/>
          <a:lstStyle/>
          <a:p>
            <a:pPr algn="r"/>
            <a:fld id="{C8CD16CA-E68C-44E3-9578-D5357D451D76}" type="slidenum">
              <a:rPr lang="en-US" sz="1200"/>
              <a:pPr algn="r"/>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a:t>
            </a:r>
            <a:r>
              <a:rPr lang="en-US" i="1" smtClean="0"/>
              <a:t>State of the River Report </a:t>
            </a:r>
            <a:r>
              <a:rPr lang="en-US" smtClean="0"/>
              <a:t>was funded by the City of Jacksonville through the Environmental Protection Board with support of the Mayor’s Office and City Council to inform the public about health of the Lower St. Johns River Basin, Florida (LSJRB). </a:t>
            </a:r>
          </a:p>
          <a:p>
            <a:endParaRPr lang="en-US" smtClean="0"/>
          </a:p>
          <a:p>
            <a:r>
              <a:rPr lang="en-US" smtClean="0"/>
              <a:t>It is one component of a range of far-reaching efforts initiated by Jacksonville Mayors John Delaney and John Peyton and the </a:t>
            </a:r>
            <a:r>
              <a:rPr lang="en-US" i="1" smtClean="0"/>
              <a:t>River Accord </a:t>
            </a:r>
            <a:r>
              <a:rPr lang="en-US" smtClean="0"/>
              <a:t>partners to inform the public about health of the Lower St. Johns River Basin, Florida (LSJRB).  </a:t>
            </a:r>
          </a:p>
          <a:p>
            <a:endParaRPr lang="en-US" smtClean="0"/>
          </a:p>
        </p:txBody>
      </p:sp>
      <p:sp>
        <p:nvSpPr>
          <p:cNvPr id="39940" name="Slide Number Placeholder 3"/>
          <p:cNvSpPr txBox="1">
            <a:spLocks noGrp="1"/>
          </p:cNvSpPr>
          <p:nvPr/>
        </p:nvSpPr>
        <p:spPr bwMode="auto">
          <a:xfrm>
            <a:off x="4022725" y="8916988"/>
            <a:ext cx="3078163" cy="469900"/>
          </a:xfrm>
          <a:prstGeom prst="rect">
            <a:avLst/>
          </a:prstGeom>
          <a:noFill/>
          <a:ln w="9525">
            <a:noFill/>
            <a:miter lim="800000"/>
            <a:headEnd/>
            <a:tailEnd/>
          </a:ln>
        </p:spPr>
        <p:txBody>
          <a:bodyPr anchor="b"/>
          <a:lstStyle/>
          <a:p>
            <a:pPr algn="r"/>
            <a:fld id="{F445C6AF-5663-42AE-AD65-287D780E474A}" type="slidenum">
              <a:rPr lang="en-US" sz="1200"/>
              <a:pPr algn="r"/>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117475" indent="-117475">
              <a:buFont typeface="Arial" pitchFamily="34" charset="0"/>
              <a:buChar char="•"/>
              <a:defRPr/>
            </a:pPr>
            <a:r>
              <a:rPr lang="en-US" dirty="0" smtClean="0"/>
              <a:t>The lower St. Johns River supports large commercial and recreational fisheries for both finfish and invertebrates. A number of these fisheries include freshwater &amp; estuarine species. </a:t>
            </a:r>
          </a:p>
          <a:p>
            <a:pPr marL="117475" indent="-117475">
              <a:buFont typeface="Arial" pitchFamily="34" charset="0"/>
              <a:buChar char="•"/>
              <a:defRPr/>
            </a:pPr>
            <a:endParaRPr lang="en-US" dirty="0" smtClean="0"/>
          </a:p>
          <a:p>
            <a:pPr marL="117475" indent="-117475">
              <a:buFont typeface="Arial" pitchFamily="34" charset="0"/>
              <a:buNone/>
              <a:defRPr/>
            </a:pPr>
            <a:r>
              <a:rPr lang="en-US" dirty="0" smtClean="0"/>
              <a:t>In this study, three long-term data sets we analyzed to assess temporal changes in 12 important species. Data sets were tested for significant upward or downward trends using nonparametric </a:t>
            </a:r>
            <a:r>
              <a:rPr lang="en-US" dirty="0" err="1" smtClean="0"/>
              <a:t>statitistics</a:t>
            </a:r>
            <a:r>
              <a:rPr lang="en-US" dirty="0" smtClean="0"/>
              <a:t>.</a:t>
            </a:r>
          </a:p>
          <a:p>
            <a:pPr marL="117475" indent="-117475">
              <a:buFont typeface="Arial" pitchFamily="34" charset="0"/>
              <a:buNone/>
              <a:defRPr/>
            </a:pPr>
            <a:endParaRPr lang="en-US" dirty="0" smtClean="0"/>
          </a:p>
          <a:p>
            <a:pPr marL="117475" indent="-117475">
              <a:buFont typeface="Arial" pitchFamily="34" charset="0"/>
              <a:buNone/>
              <a:defRPr/>
            </a:pPr>
            <a:r>
              <a:rPr lang="en-US" dirty="0" smtClean="0"/>
              <a:t>These three data sets were…..</a:t>
            </a:r>
            <a:endParaRPr lang="en-US" dirty="0"/>
          </a:p>
        </p:txBody>
      </p:sp>
      <p:sp>
        <p:nvSpPr>
          <p:cNvPr id="46084" name="Slide Number Placeholder 3"/>
          <p:cNvSpPr txBox="1">
            <a:spLocks noGrp="1"/>
          </p:cNvSpPr>
          <p:nvPr/>
        </p:nvSpPr>
        <p:spPr bwMode="auto">
          <a:xfrm>
            <a:off x="4022725" y="8916988"/>
            <a:ext cx="3078163" cy="469900"/>
          </a:xfrm>
          <a:prstGeom prst="rect">
            <a:avLst/>
          </a:prstGeom>
          <a:noFill/>
          <a:ln w="9525">
            <a:noFill/>
            <a:miter lim="800000"/>
            <a:headEnd/>
            <a:tailEnd/>
          </a:ln>
        </p:spPr>
        <p:txBody>
          <a:bodyPr anchor="b"/>
          <a:lstStyle/>
          <a:p>
            <a:pPr algn="r"/>
            <a:fld id="{C8CD16CA-E68C-44E3-9578-D5357D451D76}" type="slidenum">
              <a:rPr lang="en-US" sz="1200"/>
              <a:pPr algn="r"/>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117475" indent="-117475">
              <a:buFont typeface="Arial" pitchFamily="34" charset="0"/>
              <a:buChar char="•"/>
              <a:defRPr/>
            </a:pPr>
            <a:r>
              <a:rPr lang="en-US" dirty="0" smtClean="0"/>
              <a:t>The lower St. Johns River supports large commercial and recreational fisheries for both finfish and invertebrates. A number of these fisheries include freshwater &amp; estuarine species. </a:t>
            </a:r>
          </a:p>
          <a:p>
            <a:pPr marL="117475" indent="-117475">
              <a:buFont typeface="Arial" pitchFamily="34" charset="0"/>
              <a:buChar char="•"/>
              <a:defRPr/>
            </a:pPr>
            <a:endParaRPr lang="en-US" dirty="0" smtClean="0"/>
          </a:p>
          <a:p>
            <a:pPr marL="117475" indent="-117475">
              <a:buFont typeface="Arial" pitchFamily="34" charset="0"/>
              <a:buNone/>
              <a:defRPr/>
            </a:pPr>
            <a:r>
              <a:rPr lang="en-US" dirty="0" smtClean="0"/>
              <a:t>In this study, three long-term data sets we analyzed to assess temporal changes in 12 important species. Data sets were tested for significant upward or downward trends using nonparametric </a:t>
            </a:r>
            <a:r>
              <a:rPr lang="en-US" dirty="0" err="1" smtClean="0"/>
              <a:t>statitistics</a:t>
            </a:r>
            <a:r>
              <a:rPr lang="en-US" dirty="0" smtClean="0"/>
              <a:t>.</a:t>
            </a:r>
          </a:p>
          <a:p>
            <a:pPr marL="117475" indent="-117475">
              <a:buFont typeface="Arial" pitchFamily="34" charset="0"/>
              <a:buNone/>
              <a:defRPr/>
            </a:pPr>
            <a:endParaRPr lang="en-US" dirty="0" smtClean="0"/>
          </a:p>
          <a:p>
            <a:pPr marL="117475" indent="-117475">
              <a:buFont typeface="Arial" pitchFamily="34" charset="0"/>
              <a:buNone/>
              <a:defRPr/>
            </a:pPr>
            <a:r>
              <a:rPr lang="en-US" dirty="0" smtClean="0"/>
              <a:t>These three data sets were…..</a:t>
            </a:r>
            <a:endParaRPr lang="en-US" dirty="0"/>
          </a:p>
        </p:txBody>
      </p:sp>
      <p:sp>
        <p:nvSpPr>
          <p:cNvPr id="46084" name="Slide Number Placeholder 3"/>
          <p:cNvSpPr txBox="1">
            <a:spLocks noGrp="1"/>
          </p:cNvSpPr>
          <p:nvPr/>
        </p:nvSpPr>
        <p:spPr bwMode="auto">
          <a:xfrm>
            <a:off x="4022725" y="8916988"/>
            <a:ext cx="3078163" cy="469900"/>
          </a:xfrm>
          <a:prstGeom prst="rect">
            <a:avLst/>
          </a:prstGeom>
          <a:noFill/>
          <a:ln w="9525">
            <a:noFill/>
            <a:miter lim="800000"/>
            <a:headEnd/>
            <a:tailEnd/>
          </a:ln>
        </p:spPr>
        <p:txBody>
          <a:bodyPr anchor="b"/>
          <a:lstStyle/>
          <a:p>
            <a:pPr algn="r"/>
            <a:fld id="{C8CD16CA-E68C-44E3-9578-D5357D451D76}" type="slidenum">
              <a:rPr lang="en-US" sz="1200"/>
              <a:pPr algn="r"/>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117475" indent="-117475">
              <a:buFont typeface="Arial" pitchFamily="34" charset="0"/>
              <a:buChar char="•"/>
              <a:defRPr/>
            </a:pPr>
            <a:r>
              <a:rPr lang="en-US" dirty="0" smtClean="0"/>
              <a:t>The lower St. Johns River supports large commercial and recreational fisheries for both finfish and invertebrates. A number of these fisheries include freshwater &amp; estuarine species. </a:t>
            </a:r>
          </a:p>
          <a:p>
            <a:pPr marL="117475" indent="-117475">
              <a:buFont typeface="Arial" pitchFamily="34" charset="0"/>
              <a:buChar char="•"/>
              <a:defRPr/>
            </a:pPr>
            <a:endParaRPr lang="en-US" dirty="0" smtClean="0"/>
          </a:p>
          <a:p>
            <a:pPr marL="117475" indent="-117475">
              <a:buFont typeface="Arial" pitchFamily="34" charset="0"/>
              <a:buNone/>
              <a:defRPr/>
            </a:pPr>
            <a:r>
              <a:rPr lang="en-US" dirty="0" smtClean="0"/>
              <a:t>In this study, three long-term data sets we analyzed to assess temporal changes in 12 important species. Data sets were tested for significant upward or downward trends using nonparametric </a:t>
            </a:r>
            <a:r>
              <a:rPr lang="en-US" dirty="0" err="1" smtClean="0"/>
              <a:t>statitistics</a:t>
            </a:r>
            <a:r>
              <a:rPr lang="en-US" dirty="0" smtClean="0"/>
              <a:t>.</a:t>
            </a:r>
          </a:p>
          <a:p>
            <a:pPr marL="117475" indent="-117475">
              <a:buFont typeface="Arial" pitchFamily="34" charset="0"/>
              <a:buNone/>
              <a:defRPr/>
            </a:pPr>
            <a:endParaRPr lang="en-US" dirty="0" smtClean="0"/>
          </a:p>
          <a:p>
            <a:pPr marL="117475" indent="-117475">
              <a:buFont typeface="Arial" pitchFamily="34" charset="0"/>
              <a:buNone/>
              <a:defRPr/>
            </a:pPr>
            <a:r>
              <a:rPr lang="en-US" dirty="0" smtClean="0"/>
              <a:t>These three data sets were…..</a:t>
            </a:r>
            <a:endParaRPr lang="en-US" dirty="0"/>
          </a:p>
        </p:txBody>
      </p:sp>
      <p:sp>
        <p:nvSpPr>
          <p:cNvPr id="46084" name="Slide Number Placeholder 3"/>
          <p:cNvSpPr txBox="1">
            <a:spLocks noGrp="1"/>
          </p:cNvSpPr>
          <p:nvPr/>
        </p:nvSpPr>
        <p:spPr bwMode="auto">
          <a:xfrm>
            <a:off x="4022725" y="8916988"/>
            <a:ext cx="3078163" cy="469900"/>
          </a:xfrm>
          <a:prstGeom prst="rect">
            <a:avLst/>
          </a:prstGeom>
          <a:noFill/>
          <a:ln w="9525">
            <a:noFill/>
            <a:miter lim="800000"/>
            <a:headEnd/>
            <a:tailEnd/>
          </a:ln>
        </p:spPr>
        <p:txBody>
          <a:bodyPr anchor="b"/>
          <a:lstStyle/>
          <a:p>
            <a:pPr algn="r"/>
            <a:fld id="{C8CD16CA-E68C-44E3-9578-D5357D451D76}" type="slidenum">
              <a:rPr lang="en-US" sz="1200"/>
              <a:pPr algn="r"/>
              <a:t>22</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next part of the report we will discuss is called Aquatic Life. The first section within this is </a:t>
            </a:r>
            <a:r>
              <a:rPr lang="en-US" dirty="0" err="1" smtClean="0"/>
              <a:t>Macroinvertebrates</a:t>
            </a:r>
            <a:endParaRPr lang="en-US" dirty="0" smtClean="0"/>
          </a:p>
          <a:p>
            <a:endParaRPr lang="en-US" dirty="0" smtClean="0"/>
          </a:p>
          <a:p>
            <a:pPr>
              <a:spcBef>
                <a:spcPct val="0"/>
              </a:spcBef>
            </a:pPr>
            <a:r>
              <a:rPr lang="en-US" dirty="0" smtClean="0">
                <a:solidFill>
                  <a:schemeClr val="bg1"/>
                </a:solidFill>
                <a:latin typeface="Palatino Linotype" pitchFamily="18" charset="0"/>
                <a:ea typeface="Calibri" pitchFamily="34" charset="0"/>
                <a:cs typeface="Times New Roman" pitchFamily="18" charset="0"/>
              </a:rPr>
              <a:t>Animals without a backbone that live on or in the sediment (including crabs, shrimp, snails, insects, worms, and barnacles).</a:t>
            </a:r>
          </a:p>
          <a:p>
            <a:pPr>
              <a:spcBef>
                <a:spcPct val="0"/>
              </a:spcBef>
            </a:pPr>
            <a:endParaRPr lang="en-US" dirty="0" smtClean="0">
              <a:solidFill>
                <a:schemeClr val="bg1"/>
              </a:solidFill>
              <a:latin typeface="Palatino Linotype" pitchFamily="18" charset="0"/>
              <a:ea typeface="Calibri" pitchFamily="34" charset="0"/>
              <a:cs typeface="Times New Roman" pitchFamily="18" charset="0"/>
            </a:endParaRPr>
          </a:p>
          <a:p>
            <a:pPr>
              <a:spcBef>
                <a:spcPct val="0"/>
              </a:spcBef>
            </a:pPr>
            <a:r>
              <a:rPr lang="en-US" dirty="0" smtClean="0">
                <a:solidFill>
                  <a:schemeClr val="bg1"/>
                </a:solidFill>
                <a:latin typeface="Palatino Linotype" pitchFamily="18" charset="0"/>
                <a:ea typeface="Calibri" pitchFamily="34" charset="0"/>
                <a:cs typeface="Times New Roman" pitchFamily="18" charset="0"/>
              </a:rPr>
              <a:t> Important part of the food web.</a:t>
            </a:r>
          </a:p>
          <a:p>
            <a:pPr>
              <a:spcBef>
                <a:spcPct val="0"/>
              </a:spcBef>
            </a:pPr>
            <a:endParaRPr lang="en-US" dirty="0" smtClean="0">
              <a:solidFill>
                <a:schemeClr val="bg1"/>
              </a:solidFill>
              <a:latin typeface="Palatino Linotype" pitchFamily="18" charset="0"/>
              <a:ea typeface="Calibri" pitchFamily="34" charset="0"/>
              <a:cs typeface="Times New Roman" pitchFamily="18" charset="0"/>
            </a:endParaRPr>
          </a:p>
          <a:p>
            <a:pPr>
              <a:spcBef>
                <a:spcPct val="0"/>
              </a:spcBef>
            </a:pPr>
            <a:r>
              <a:rPr lang="en-US" dirty="0" smtClean="0">
                <a:solidFill>
                  <a:schemeClr val="bg1"/>
                </a:solidFill>
                <a:latin typeface="Palatino Linotype" pitchFamily="18" charset="0"/>
                <a:ea typeface="Calibri" pitchFamily="34" charset="0"/>
                <a:cs typeface="Times New Roman" pitchFamily="18" charset="0"/>
              </a:rPr>
              <a:t>Affect the aeration and sediment size of river bottom.</a:t>
            </a:r>
          </a:p>
          <a:p>
            <a:pPr>
              <a:spcBef>
                <a:spcPct val="0"/>
              </a:spcBef>
            </a:pPr>
            <a:endParaRPr lang="en-US" dirty="0" smtClean="0">
              <a:solidFill>
                <a:schemeClr val="bg1"/>
              </a:solidFill>
              <a:latin typeface="Palatino Linotype" pitchFamily="18" charset="0"/>
              <a:ea typeface="Calibri" pitchFamily="34" charset="0"/>
              <a:cs typeface="Times New Roman" pitchFamily="18" charset="0"/>
            </a:endParaRPr>
          </a:p>
          <a:p>
            <a:pPr>
              <a:spcBef>
                <a:spcPct val="0"/>
              </a:spcBef>
            </a:pPr>
            <a:r>
              <a:rPr lang="en-US" dirty="0" smtClean="0">
                <a:solidFill>
                  <a:schemeClr val="bg1"/>
                </a:solidFill>
                <a:latin typeface="Palatino Linotype" pitchFamily="18" charset="0"/>
                <a:ea typeface="Calibri" pitchFamily="34" charset="0"/>
                <a:cs typeface="Times New Roman" pitchFamily="18" charset="0"/>
              </a:rPr>
              <a:t>Can signal river stress and pollution.</a:t>
            </a:r>
            <a:endParaRPr lang="en-US" dirty="0" smtClean="0">
              <a:solidFill>
                <a:schemeClr val="bg1"/>
              </a:solidFill>
              <a:latin typeface="Palatino Linotype" pitchFamily="18" charset="0"/>
            </a:endParaRPr>
          </a:p>
          <a:p>
            <a:endParaRPr lang="en-US" dirty="0"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C971FD-44F7-40B4-98C0-67609B96FB28}" type="slidenum">
              <a:rPr lang="en-US" smtClean="0">
                <a:latin typeface="Arial" pitchFamily="34" charset="0"/>
                <a:cs typeface="Arial" pitchFamily="34" charset="0"/>
              </a:rPr>
              <a:pPr/>
              <a:t>23</a:t>
            </a:fld>
            <a:endParaRPr lang="en-US"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bg1"/>
                </a:solidFill>
                <a:latin typeface="Palatino Linotype" pitchFamily="18" charset="0"/>
                <a:ea typeface="Calibri" pitchFamily="34" charset="0"/>
                <a:cs typeface="Times New Roman" pitchFamily="18" charset="0"/>
              </a:rPr>
              <a:t>Distribution of organisms depend on water quality, salinity, temperature</a:t>
            </a:r>
          </a:p>
          <a:p>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D50EEB-2E2E-4FC9-80FE-F9C2C888D9AE}" type="slidenum">
              <a:rPr lang="en-US" smtClean="0">
                <a:latin typeface="Arial" pitchFamily="34" charset="0"/>
                <a:cs typeface="Arial" pitchFamily="34" charset="0"/>
              </a:rPr>
              <a:pPr/>
              <a:t>24</a:t>
            </a:fld>
            <a:endParaRPr lang="en-US"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wrap="square" numCol="1" anchor="t" anchorCtr="0" compatLnSpc="1">
            <a:prstTxWarp prst="textNoShape">
              <a:avLst/>
            </a:prstTxWarp>
          </a:bodyPr>
          <a:lstStyle/>
          <a:p>
            <a:pPr marL="117475" indent="-117475">
              <a:spcBef>
                <a:spcPct val="0"/>
              </a:spcBef>
              <a:buFontTx/>
              <a:buChar char="•"/>
            </a:pPr>
            <a:r>
              <a:rPr lang="en-US" dirty="0" smtClean="0"/>
              <a:t>One of the newer members on the list is the Asian tiger shrimp </a:t>
            </a:r>
            <a:r>
              <a:rPr lang="en-US" i="1" dirty="0" smtClean="0"/>
              <a:t>(</a:t>
            </a:r>
            <a:r>
              <a:rPr lang="en-US" i="1" dirty="0" err="1" smtClean="0"/>
              <a:t>Penaeus</a:t>
            </a:r>
            <a:r>
              <a:rPr lang="en-US" i="1" dirty="0" smtClean="0"/>
              <a:t> </a:t>
            </a:r>
            <a:r>
              <a:rPr lang="en-US" i="1" dirty="0" err="1" smtClean="0"/>
              <a:t>monodon</a:t>
            </a:r>
            <a:r>
              <a:rPr lang="en-US" i="1" dirty="0" smtClean="0"/>
              <a:t>)  --</a:t>
            </a:r>
            <a:r>
              <a:rPr lang="en-US" dirty="0" smtClean="0"/>
              <a:t> first sighted in the St. Johns River in 2008.  </a:t>
            </a:r>
          </a:p>
          <a:p>
            <a:pPr marL="117475" indent="-117475">
              <a:spcBef>
                <a:spcPct val="0"/>
              </a:spcBef>
              <a:buFontTx/>
              <a:buChar char="•"/>
            </a:pPr>
            <a:endParaRPr lang="en-US" dirty="0" smtClean="0"/>
          </a:p>
          <a:p>
            <a:pPr marL="117475" indent="-117475">
              <a:spcBef>
                <a:spcPct val="0"/>
              </a:spcBef>
              <a:buFontTx/>
              <a:buChar char="•"/>
            </a:pPr>
            <a:endParaRPr lang="en-US" dirty="0" smtClean="0"/>
          </a:p>
          <a:p>
            <a:pPr marL="117475" indent="-117475">
              <a:spcBef>
                <a:spcPct val="0"/>
              </a:spcBef>
              <a:buFontTx/>
              <a:buChar char="•"/>
            </a:pPr>
            <a:r>
              <a:rPr lang="en-US" dirty="0" smtClean="0"/>
              <a:t>Now 61 species. Used to be 57</a:t>
            </a:r>
          </a:p>
          <a:p>
            <a:pPr marL="117475" indent="-117475">
              <a:spcBef>
                <a:spcPct val="0"/>
              </a:spcBef>
              <a:buFontTx/>
              <a:buChar char="•"/>
            </a:pPr>
            <a:endParaRPr lang="en-US" dirty="0" smtClean="0"/>
          </a:p>
          <a:p>
            <a:pPr marL="117475" indent="-117475">
              <a:buFontTx/>
              <a:buChar char="•"/>
            </a:pPr>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9D3872-9316-455F-9A0E-11873A76537A}" type="slidenum">
              <a:rPr lang="en-US" smtClean="0">
                <a:latin typeface="Arial" pitchFamily="34" charset="0"/>
                <a:cs typeface="Arial" pitchFamily="34" charset="0"/>
              </a:rPr>
              <a:pPr/>
              <a:t>25</a:t>
            </a:fld>
            <a:endParaRPr lang="en-US"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22531" name="Rectangle 3"/>
          <p:cNvSpPr>
            <a:spLocks noGrp="1"/>
          </p:cNvSpPr>
          <p:nvPr>
            <p:ph type="body" idx="1"/>
          </p:nvPr>
        </p:nvSpPr>
        <p:spPr bwMode="auto"/>
        <p:txBody>
          <a:bodyPr wrap="square" numCol="1" anchor="t" anchorCtr="0" compatLnSpc="1">
            <a:prstTxWarp prst="textNoShape">
              <a:avLst/>
            </a:prstTxWarp>
          </a:bodyPr>
          <a:lstStyle/>
          <a:p>
            <a:pPr marL="117475" indent="-117475">
              <a:spcBef>
                <a:spcPts val="0"/>
              </a:spcBef>
              <a:spcAft>
                <a:spcPts val="0"/>
              </a:spcAft>
              <a:buFont typeface="Arial" pitchFamily="34" charset="0"/>
              <a:buNone/>
              <a:defRPr/>
            </a:pPr>
            <a:r>
              <a:rPr lang="en-US" b="1" dirty="0" smtClean="0"/>
              <a:t>TREND</a:t>
            </a:r>
          </a:p>
          <a:p>
            <a:pPr marL="117475" indent="-117475">
              <a:spcBef>
                <a:spcPts val="0"/>
              </a:spcBef>
              <a:spcAft>
                <a:spcPts val="0"/>
              </a:spcAft>
              <a:buFont typeface="Arial" pitchFamily="34" charset="0"/>
              <a:buNone/>
              <a:defRPr/>
            </a:pPr>
            <a:endParaRPr lang="en-US" dirty="0" smtClean="0"/>
          </a:p>
          <a:p>
            <a:pPr marL="117475" indent="-117475">
              <a:spcBef>
                <a:spcPts val="0"/>
              </a:spcBef>
              <a:spcAft>
                <a:spcPts val="0"/>
              </a:spcAft>
              <a:buFont typeface="Arial" pitchFamily="34" charset="0"/>
              <a:buChar char="•"/>
              <a:defRPr/>
            </a:pPr>
            <a:r>
              <a:rPr lang="en-US" dirty="0" smtClean="0"/>
              <a:t>The cumulative number of non-native aquatic species introduced into the LSJRB has been increasing, since records were kept prior to 1900. </a:t>
            </a:r>
          </a:p>
          <a:p>
            <a:pPr marL="117475" indent="-117475">
              <a:spcBef>
                <a:spcPts val="0"/>
              </a:spcBef>
              <a:spcAft>
                <a:spcPts val="0"/>
              </a:spcAft>
              <a:buFont typeface="Arial" pitchFamily="34" charset="0"/>
              <a:buChar char="•"/>
              <a:defRPr/>
            </a:pPr>
            <a:r>
              <a:rPr lang="en-US" dirty="0" smtClean="0"/>
              <a:t>This trend is the reason that the category is assigned a CONDITIONS WORSENING status – indicating that non-native species are contributing to a declining status in the health of the St. Johns River Lower Basin.</a:t>
            </a:r>
          </a:p>
          <a:p>
            <a:pPr marL="117475" indent="-117475">
              <a:spcBef>
                <a:spcPts val="0"/>
              </a:spcBef>
              <a:spcAft>
                <a:spcPts val="0"/>
              </a:spcAft>
              <a:buFont typeface="Arial" pitchFamily="34" charset="0"/>
              <a:buNone/>
              <a:defRPr/>
            </a:pPr>
            <a:endParaRPr lang="en-US" dirty="0" smtClean="0"/>
          </a:p>
          <a:p>
            <a:pPr marL="117475" indent="-117475">
              <a:spcBef>
                <a:spcPts val="0"/>
              </a:spcBef>
              <a:spcAft>
                <a:spcPts val="0"/>
              </a:spcAft>
              <a:buFont typeface="Arial" pitchFamily="34" charset="0"/>
              <a:buNone/>
              <a:defRPr/>
            </a:pPr>
            <a:endParaRPr lang="en-US" dirty="0" smtClean="0"/>
          </a:p>
          <a:p>
            <a:pPr marL="112713" indent="-112713">
              <a:spcBef>
                <a:spcPts val="0"/>
              </a:spcBef>
              <a:spcAft>
                <a:spcPts val="0"/>
              </a:spcAft>
              <a:buFont typeface="Arial" pitchFamily="34" charset="0"/>
              <a:buNone/>
              <a:defRPr/>
            </a:pPr>
            <a:r>
              <a:rPr lang="en-US" dirty="0" smtClean="0"/>
              <a:t>The top two ways exotic species arrive in the Lower St. Johns River Basin: </a:t>
            </a:r>
          </a:p>
          <a:p>
            <a:pPr marL="112713" indent="-112713">
              <a:spcBef>
                <a:spcPts val="0"/>
              </a:spcBef>
              <a:spcAft>
                <a:spcPts val="0"/>
              </a:spcAft>
              <a:buFont typeface="Arial" pitchFamily="34" charset="0"/>
              <a:buNone/>
              <a:defRPr/>
            </a:pPr>
            <a:endParaRPr lang="en-US" dirty="0" smtClean="0"/>
          </a:p>
          <a:p>
            <a:pPr marL="171450" indent="-114300">
              <a:spcBef>
                <a:spcPts val="0"/>
              </a:spcBef>
              <a:spcAft>
                <a:spcPts val="0"/>
              </a:spcAft>
              <a:buFont typeface="+mj-lt"/>
              <a:buAutoNum type="arabicPeriod"/>
              <a:defRPr/>
            </a:pPr>
            <a:r>
              <a:rPr lang="en-US" dirty="0" smtClean="0"/>
              <a:t>  Humans (through the accidental or intentional release of exotic pets, for example).</a:t>
            </a:r>
          </a:p>
          <a:p>
            <a:pPr marL="171450" indent="-114300">
              <a:spcBef>
                <a:spcPts val="0"/>
              </a:spcBef>
              <a:spcAft>
                <a:spcPts val="0"/>
              </a:spcAft>
              <a:buFont typeface="+mj-lt"/>
              <a:buAutoNum type="arabicPeriod"/>
              <a:defRPr/>
            </a:pPr>
            <a:endParaRPr lang="en-US" dirty="0" smtClean="0"/>
          </a:p>
          <a:p>
            <a:pPr marL="171450" indent="-114300">
              <a:spcBef>
                <a:spcPts val="0"/>
              </a:spcBef>
              <a:spcAft>
                <a:spcPts val="0"/>
              </a:spcAft>
              <a:buFont typeface="+mj-lt"/>
              <a:buAutoNum type="arabicPeriod"/>
              <a:defRPr/>
            </a:pPr>
            <a:r>
              <a:rPr lang="en-US" dirty="0" smtClean="0"/>
              <a:t>  Foreign ballast water and sediment from ships.  </a:t>
            </a:r>
          </a:p>
          <a:p>
            <a:pPr marL="342900">
              <a:spcBef>
                <a:spcPts val="0"/>
              </a:spcBef>
              <a:spcAft>
                <a:spcPts val="0"/>
              </a:spcAft>
              <a:buFont typeface="+mj-lt"/>
              <a:buNone/>
              <a:defRPr/>
            </a:pPr>
            <a:r>
              <a:rPr lang="en-US" dirty="0" smtClean="0"/>
              <a:t>Because both the number of humans and visiting ships are expected to increase, the rate of new introductions is expected to increase accordingly.</a:t>
            </a:r>
          </a:p>
          <a:p>
            <a:pPr marL="342900">
              <a:spcBef>
                <a:spcPts val="0"/>
              </a:spcBef>
              <a:spcAft>
                <a:spcPts val="0"/>
              </a:spcAft>
              <a:buFont typeface="+mj-lt"/>
              <a:buNone/>
              <a:defRPr/>
            </a:pPr>
            <a:endParaRPr lang="en-US" dirty="0" smtClean="0"/>
          </a:p>
          <a:p>
            <a:pPr marL="342900">
              <a:spcBef>
                <a:spcPts val="0"/>
              </a:spcBef>
              <a:spcAft>
                <a:spcPts val="0"/>
              </a:spcAft>
              <a:buFont typeface="+mj-lt"/>
              <a:buNone/>
              <a:defRPr/>
            </a:pPr>
            <a:r>
              <a:rPr lang="en-US" dirty="0" smtClean="0"/>
              <a:t>Thank you, and the next speaker is….</a:t>
            </a:r>
          </a:p>
          <a:p>
            <a:pPr marL="342900">
              <a:spcBef>
                <a:spcPts val="0"/>
              </a:spcBef>
              <a:spcAft>
                <a:spcPts val="0"/>
              </a:spcAft>
              <a:buFont typeface="+mj-lt"/>
              <a:buNone/>
              <a:defRPr/>
            </a:pPr>
            <a:endParaRPr lang="en-US" dirty="0" smtClean="0"/>
          </a:p>
          <a:p>
            <a:pPr marL="342900">
              <a:spcBef>
                <a:spcPts val="0"/>
              </a:spcBef>
              <a:spcAft>
                <a:spcPts val="0"/>
              </a:spcAft>
              <a:buFont typeface="+mj-lt"/>
              <a:buNone/>
              <a:defRPr/>
            </a:pPr>
            <a:endParaRPr lang="en-US" dirty="0" smtClean="0"/>
          </a:p>
          <a:p>
            <a:pPr marL="117475" indent="-117475">
              <a:buFont typeface="Arial" pitchFamily="34" charset="0"/>
              <a:buChar char="•"/>
              <a:defRPr/>
            </a:pPr>
            <a:endParaRPr lang="en-US" dirty="0"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DEEFC1-1152-4BD9-A381-0E6C63ACA772}" type="slidenum">
              <a:rPr lang="en-US" smtClean="0">
                <a:latin typeface="Arial" pitchFamily="34" charset="0"/>
                <a:cs typeface="Arial" pitchFamily="34" charset="0"/>
              </a:rPr>
              <a:pPr/>
              <a:t>26</a:t>
            </a:fld>
            <a:endParaRPr lang="en-US"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906F85-BD55-464D-ABC7-ED38042345D8}" type="slidenum">
              <a:rPr lang="en-US" smtClean="0">
                <a:latin typeface="Arial" pitchFamily="34" charset="0"/>
                <a:cs typeface="Arial" pitchFamily="34" charset="0"/>
              </a:rPr>
              <a:pPr/>
              <a:t>27</a:t>
            </a:fld>
            <a:endParaRPr lang="en-US" smtClean="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Reductions in air largely due to electrical utilities reductions of acid</a:t>
            </a:r>
            <a:r>
              <a:rPr lang="en-US" baseline="0" dirty="0" smtClean="0"/>
              <a:t> gases</a:t>
            </a:r>
          </a:p>
          <a:p>
            <a:r>
              <a:rPr lang="en-US" baseline="0" dirty="0" smtClean="0"/>
              <a:t>Most surface water discharges are from USDOD, paper industry, electrical utilities</a:t>
            </a:r>
          </a:p>
          <a:p>
            <a:endParaRPr lang="en-US" baseline="0" dirty="0" smtClean="0"/>
          </a:p>
          <a:p>
            <a:r>
              <a:rPr lang="en-US" baseline="0" dirty="0" smtClean="0"/>
              <a:t>Gross trends do not address relative toxicity</a:t>
            </a:r>
          </a:p>
          <a:p>
            <a:endParaRPr lang="en-US" baseline="0" dirty="0" smtClean="0"/>
          </a:p>
          <a:p>
            <a:r>
              <a:rPr lang="en-US" sz="1200" kern="1200" dirty="0" smtClean="0">
                <a:solidFill>
                  <a:schemeClr val="tx1"/>
                </a:solidFill>
                <a:latin typeface="+mn-lt"/>
                <a:ea typeface="+mn-ea"/>
                <a:cs typeface="+mn-cs"/>
              </a:rPr>
              <a:t>PAHs and related compounds released into the air and water in the LSJR region between 2001 and 2010 has dropped. Several industries have shared in reducing the overall aromatic hydrocarbon loading to the region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Metals to atmosphere are declining largely by electrical utilities, metals to surface waters stable.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Both atmospheric and SW discharges of mercury have declined, mainly due to electrical </a:t>
            </a:r>
            <a:r>
              <a:rPr lang="en-US" sz="1200" kern="1200" baseline="0" dirty="0" err="1" smtClean="0">
                <a:solidFill>
                  <a:schemeClr val="tx1"/>
                </a:solidFill>
                <a:latin typeface="+mn-lt"/>
                <a:ea typeface="+mn-ea"/>
                <a:cs typeface="+mn-cs"/>
              </a:rPr>
              <a:t>utilitites</a:t>
            </a:r>
            <a:endParaRPr lang="en-US" baseline="0" dirty="0"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906F85-BD55-464D-ABC7-ED38042345D8}" type="slidenum">
              <a:rPr lang="en-US" smtClean="0">
                <a:latin typeface="Arial" pitchFamily="34" charset="0"/>
                <a:cs typeface="Arial" pitchFamily="34" charset="0"/>
              </a:rPr>
              <a:pPr/>
              <a:t>28</a:t>
            </a:fld>
            <a:endParaRPr lang="en-US" smtClean="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906F85-BD55-464D-ABC7-ED38042345D8}" type="slidenum">
              <a:rPr lang="en-US" smtClean="0">
                <a:latin typeface="Arial" pitchFamily="34" charset="0"/>
                <a:cs typeface="Arial" pitchFamily="34" charset="0"/>
              </a:rPr>
              <a:pPr/>
              <a:t>29</a:t>
            </a:fld>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Autofit/>
          </a:bodyPr>
          <a:lstStyle/>
          <a:p>
            <a:pPr>
              <a:tabLst>
                <a:tab pos="112713" algn="l"/>
                <a:tab pos="6399213" algn="l"/>
              </a:tabLst>
              <a:defRPr/>
            </a:pPr>
            <a:r>
              <a:rPr lang="en-US" dirty="0" smtClean="0"/>
              <a:t>The report describes the health of the Lower St. Johns River Basin based on a number of broad “health” indicators (33 Total).  </a:t>
            </a:r>
          </a:p>
          <a:p>
            <a:pPr marL="234950" indent="-234950">
              <a:buFont typeface="Arial" pitchFamily="34" charset="0"/>
              <a:buChar char="•"/>
              <a:tabLst>
                <a:tab pos="112713" algn="l"/>
                <a:tab pos="6399213" algn="l"/>
              </a:tabLst>
              <a:defRPr/>
            </a:pPr>
            <a:r>
              <a:rPr lang="en-US" dirty="0" smtClean="0"/>
              <a:t>These include indicators associated with water quality, such as nutrients, turbidity,  and Dissolved Oxygen.  </a:t>
            </a:r>
          </a:p>
          <a:p>
            <a:pPr marL="234950" indent="-234950">
              <a:buFont typeface="Arial" pitchFamily="34" charset="0"/>
              <a:buChar char="•"/>
              <a:tabLst>
                <a:tab pos="112713" algn="l"/>
                <a:tab pos="6399213" algn="l"/>
              </a:tabLst>
              <a:defRPr/>
            </a:pPr>
            <a:r>
              <a:rPr lang="en-US" dirty="0" smtClean="0"/>
              <a:t>indicators associated with fisheries, such as the number of commercially landed blue crabs or spotted </a:t>
            </a:r>
            <a:r>
              <a:rPr lang="en-US" dirty="0" err="1" smtClean="0"/>
              <a:t>seatrout</a:t>
            </a:r>
            <a:r>
              <a:rPr lang="en-US" dirty="0" smtClean="0"/>
              <a:t>.</a:t>
            </a:r>
          </a:p>
          <a:p>
            <a:pPr marL="234950" indent="-234950">
              <a:buFont typeface="Arial" pitchFamily="34" charset="0"/>
              <a:buChar char="•"/>
              <a:tabLst>
                <a:tab pos="112713" algn="l"/>
                <a:tab pos="6399213" algn="l"/>
              </a:tabLst>
              <a:defRPr/>
            </a:pPr>
            <a:r>
              <a:rPr lang="en-US" dirty="0" smtClean="0"/>
              <a:t>Aquatic life such as submerged aquatic vegetation, wetlands, &amp; threatened and endangered species,  to name a few.</a:t>
            </a:r>
          </a:p>
          <a:p>
            <a:pPr marL="234950" indent="-234950">
              <a:buFont typeface="Arial" pitchFamily="34" charset="0"/>
              <a:buChar char="•"/>
              <a:tabLst>
                <a:tab pos="112713" algn="l"/>
                <a:tab pos="6399213" algn="l"/>
              </a:tabLst>
              <a:defRPr/>
            </a:pPr>
            <a:r>
              <a:rPr lang="en-US" dirty="0" smtClean="0"/>
              <a:t>Finally…contaminants found in sediments, such as metals &amp; PCBs.</a:t>
            </a:r>
          </a:p>
          <a:p>
            <a:pPr marL="234950" indent="-234950">
              <a:tabLst>
                <a:tab pos="112713" algn="l"/>
                <a:tab pos="6399213" algn="l"/>
              </a:tabLst>
              <a:defRPr/>
            </a:pPr>
            <a:r>
              <a:rPr lang="en-US" dirty="0" smtClean="0"/>
              <a:t>		</a:t>
            </a:r>
          </a:p>
          <a:p>
            <a:pPr>
              <a:tabLst>
                <a:tab pos="112713" algn="l"/>
                <a:tab pos="6399213" algn="l"/>
              </a:tabLst>
              <a:defRPr/>
            </a:pPr>
            <a:r>
              <a:rPr lang="en-US" dirty="0" smtClean="0"/>
              <a:t>Data were amassed and assessed from previously collected  research.</a:t>
            </a:r>
          </a:p>
          <a:p>
            <a:pPr>
              <a:tabLst>
                <a:tab pos="112713" algn="l"/>
                <a:tab pos="6399213" algn="l"/>
              </a:tabLst>
              <a:defRPr/>
            </a:pPr>
            <a:endParaRPr lang="en-US" dirty="0" smtClean="0"/>
          </a:p>
          <a:p>
            <a:pPr>
              <a:tabLst>
                <a:tab pos="112713" algn="l"/>
                <a:tab pos="6399213" algn="l"/>
              </a:tabLst>
              <a:defRPr/>
            </a:pPr>
            <a:r>
              <a:rPr lang="en-US" dirty="0" smtClean="0"/>
              <a:t>Indicators are discussed in terms of current status (satisfactory---unsatisfactory---uncertain) through 2008,  </a:t>
            </a:r>
          </a:p>
          <a:p>
            <a:pPr marL="234950" indent="-234950">
              <a:buFont typeface="Arial" pitchFamily="34" charset="0"/>
              <a:buChar char="•"/>
              <a:tabLst>
                <a:tab pos="112713" algn="l"/>
                <a:tab pos="6399213" algn="l"/>
              </a:tabLst>
              <a:defRPr/>
            </a:pPr>
            <a:r>
              <a:rPr lang="en-US" dirty="0" smtClean="0"/>
              <a:t>and trends  over time (such as conditions improving, conditions stable, conditions worsening, or or uncertain).</a:t>
            </a:r>
          </a:p>
          <a:p>
            <a:pPr>
              <a:defRPr/>
            </a:pPr>
            <a:endParaRPr lang="en-US" dirty="0"/>
          </a:p>
        </p:txBody>
      </p:sp>
      <p:sp>
        <p:nvSpPr>
          <p:cNvPr id="40964" name="Slide Number Placeholder 3"/>
          <p:cNvSpPr txBox="1">
            <a:spLocks noGrp="1"/>
          </p:cNvSpPr>
          <p:nvPr/>
        </p:nvSpPr>
        <p:spPr bwMode="auto">
          <a:xfrm>
            <a:off x="4022725" y="8916988"/>
            <a:ext cx="3078163" cy="469900"/>
          </a:xfrm>
          <a:prstGeom prst="rect">
            <a:avLst/>
          </a:prstGeom>
          <a:noFill/>
          <a:ln w="9525">
            <a:noFill/>
            <a:miter lim="800000"/>
            <a:headEnd/>
            <a:tailEnd/>
          </a:ln>
        </p:spPr>
        <p:txBody>
          <a:bodyPr anchor="b"/>
          <a:lstStyle/>
          <a:p>
            <a:pPr algn="r"/>
            <a:fld id="{60B3C092-B106-4F0A-8D21-3FFDD58E5515}" type="slidenum">
              <a:rPr lang="en-US" sz="1200"/>
              <a:pPr algn="r"/>
              <a:t>3</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0646A7-CC6C-405E-9202-79BFBF97184E}" type="slidenum">
              <a:rPr lang="en-US" smtClean="0">
                <a:latin typeface="Arial" pitchFamily="34" charset="0"/>
                <a:cs typeface="Arial" pitchFamily="34" charset="0"/>
              </a:rPr>
              <a:pPr/>
              <a:t>30</a:t>
            </a:fld>
            <a:endParaRPr lang="en-US" smtClean="0">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p:spPr>
      </p:sp>
      <p:sp>
        <p:nvSpPr>
          <p:cNvPr id="65539" name="Rectangle 3"/>
          <p:cNvSpPr>
            <a:spLocks noGrp="1"/>
          </p:cNvSpPr>
          <p:nvPr>
            <p:ph type="body" idx="1"/>
          </p:nvPr>
        </p:nvSpPr>
        <p:spPr bwMode="auto">
          <a:noFill/>
        </p:spPr>
        <p:txBody>
          <a:bodyPr wrap="square" numCol="1" anchor="t" anchorCtr="0" compatLnSpc="1">
            <a:prstTxWarp prst="textNoShape">
              <a:avLst/>
            </a:prstTxWarp>
          </a:bodyPr>
          <a:lstStyle/>
          <a:p>
            <a:pPr marL="117475" indent="-117475">
              <a:buFontTx/>
              <a:buChar char="•"/>
            </a:pPr>
            <a:r>
              <a:rPr lang="en-US" dirty="0" smtClean="0"/>
              <a:t>The St. Johns River is a wonderful resource that defines our region of Florida. </a:t>
            </a:r>
          </a:p>
          <a:p>
            <a:pPr marL="117475" indent="-117475">
              <a:buFontTx/>
              <a:buChar char="•"/>
            </a:pPr>
            <a:r>
              <a:rPr lang="en-US" dirty="0" smtClean="0"/>
              <a:t>Future plans….</a:t>
            </a:r>
          </a:p>
          <a:p>
            <a:pPr marL="117475" indent="-117475">
              <a:buFontTx/>
              <a:buChar char="•"/>
            </a:pPr>
            <a:endParaRPr lang="en-US" dirty="0" smtClean="0"/>
          </a:p>
          <a:p>
            <a:pPr marL="117475" indent="-117475">
              <a:buFontTx/>
              <a:buChar char="•"/>
            </a:pPr>
            <a:endParaRPr lang="en-US" dirty="0" smtClean="0"/>
          </a:p>
          <a:p>
            <a:pPr marL="117475" indent="-117475">
              <a:buFontTx/>
              <a:buChar char="•"/>
            </a:pPr>
            <a:r>
              <a:rPr lang="en-US" dirty="0" smtClean="0"/>
              <a:t>Ways of improving</a:t>
            </a:r>
          </a:p>
          <a:p>
            <a:pPr marL="117475" indent="-117475">
              <a:buFontTx/>
              <a:buChar char="•"/>
            </a:pPr>
            <a:endParaRPr lang="en-US" dirty="0" smtClean="0"/>
          </a:p>
          <a:p>
            <a:pPr marL="117475" indent="-117475">
              <a:buFontTx/>
              <a:buChar char="•"/>
            </a:pPr>
            <a:endParaRPr lang="en-US" dirty="0" smtClean="0"/>
          </a:p>
          <a:p>
            <a:pPr marL="117475" indent="-117475">
              <a:buFontTx/>
              <a:buChar char="•"/>
            </a:pPr>
            <a:r>
              <a:rPr lang="en-US" dirty="0" smtClean="0"/>
              <a:t>Expanding to entire river </a:t>
            </a:r>
          </a:p>
          <a:p>
            <a:pPr marL="117475" indent="-117475">
              <a:buFontTx/>
              <a:buChar char="•"/>
            </a:pPr>
            <a:endParaRPr lang="en-US" dirty="0" smtClean="0"/>
          </a:p>
          <a:p>
            <a:pPr marL="117475" indent="-117475">
              <a:buFontTx/>
              <a:buChar char="•"/>
            </a:pPr>
            <a:r>
              <a:rPr lang="en-US" dirty="0" smtClean="0"/>
              <a:t>….to help public understand the ecology and </a:t>
            </a:r>
            <a:r>
              <a:rPr lang="en-US" dirty="0" err="1" smtClean="0"/>
              <a:t>attemps</a:t>
            </a:r>
            <a:r>
              <a:rPr lang="en-US" dirty="0" smtClean="0"/>
              <a:t> to help preserve this wonderful resource.</a:t>
            </a:r>
          </a:p>
          <a:p>
            <a:pPr marL="117475" indent="-117475">
              <a:buFontTx/>
              <a:buChar char="•"/>
            </a:pPr>
            <a:endParaRPr lang="en-US" dirty="0" smtClean="0"/>
          </a:p>
          <a:p>
            <a:pPr marL="117475" indent="-117475">
              <a:buFontTx/>
              <a:buChar char="•"/>
            </a:pPr>
            <a:r>
              <a:rPr lang="en-US" dirty="0" smtClean="0"/>
              <a:t>On behalf of all the JU-UNF Team Members, I thank you for your attention and interest.</a:t>
            </a:r>
          </a:p>
          <a:p>
            <a:pPr marL="117475" indent="-117475">
              <a:buFontTx/>
              <a:buChar char="•"/>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A792E4-1821-4B2B-B2E9-B921F3D6689B}" type="slidenum">
              <a:rPr lang="en-US" smtClean="0">
                <a:latin typeface="Arial" pitchFamily="34" charset="0"/>
                <a:cs typeface="Arial" pitchFamily="34" charset="0"/>
              </a:rPr>
              <a:pPr/>
              <a:t>31</a:t>
            </a:fld>
            <a:endParaRPr lang="en-US" smtClean="0">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p:spPr>
      </p:sp>
      <p:sp>
        <p:nvSpPr>
          <p:cNvPr id="66563" name="Rectangle 3"/>
          <p:cNvSpPr>
            <a:spLocks noGrp="1"/>
          </p:cNvSpPr>
          <p:nvPr>
            <p:ph type="body" idx="1"/>
          </p:nvPr>
        </p:nvSpPr>
        <p:spPr bwMode="auto">
          <a:noFill/>
        </p:spPr>
        <p:txBody>
          <a:bodyPr wrap="square" numCol="1" anchor="t" anchorCtr="0" compatLnSpc="1">
            <a:prstTxWarp prst="textNoShape">
              <a:avLst/>
            </a:prstTxWarp>
          </a:bodyPr>
          <a:lstStyle/>
          <a:p>
            <a:pPr marL="117475" indent="-117475">
              <a:buFontTx/>
              <a:buChar char="•"/>
            </a:pPr>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D8DC66-5015-42C3-A848-77E064AB4193}" type="slidenum">
              <a:rPr lang="en-US" smtClean="0">
                <a:latin typeface="Arial" pitchFamily="34" charset="0"/>
                <a:cs typeface="Arial" pitchFamily="34" charset="0"/>
              </a:rPr>
              <a:pPr/>
              <a:t>32</a:t>
            </a:fld>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The goal of the project was to present this data in a form that was understandable to the public.   </a:t>
            </a:r>
          </a:p>
          <a:p>
            <a:pPr>
              <a:defRPr/>
            </a:pPr>
            <a:r>
              <a:rPr lang="en-US" dirty="0" smtClean="0"/>
              <a:t>To do this, there are four components to the report:</a:t>
            </a:r>
          </a:p>
          <a:p>
            <a:pPr marL="228600" indent="-228600">
              <a:buFontTx/>
              <a:buAutoNum type="arabicParenR"/>
              <a:defRPr/>
            </a:pPr>
            <a:r>
              <a:rPr lang="en-US" dirty="0" smtClean="0"/>
              <a:t>An 8-page brochure – defining each indicator, and summarizing the status, and  trend of most of the indicators investigated.</a:t>
            </a:r>
          </a:p>
          <a:p>
            <a:pPr marL="228600" indent="-228600">
              <a:buFontTx/>
              <a:buAutoNum type="arabicParenR"/>
              <a:defRPr/>
            </a:pPr>
            <a:r>
              <a:rPr lang="en-US" dirty="0" smtClean="0"/>
              <a:t>A 100-page report – that  provides background information and goes into further detail on these and additional indicators within the four major areas.</a:t>
            </a:r>
          </a:p>
          <a:p>
            <a:pPr marL="228600" indent="-228600">
              <a:buFontTx/>
              <a:buAutoNum type="arabicParenR"/>
              <a:defRPr/>
            </a:pPr>
            <a:r>
              <a:rPr lang="en-US" dirty="0" smtClean="0"/>
              <a:t>A 117-page appendix – that  contains data, additional graphs, &amp; the statistics that support the assignment of status and trends.</a:t>
            </a:r>
          </a:p>
          <a:p>
            <a:pPr marL="228600" indent="-228600">
              <a:buFontTx/>
              <a:buAutoNum type="arabicParenR"/>
              <a:defRPr/>
            </a:pPr>
            <a:r>
              <a:rPr lang="en-US" dirty="0" smtClean="0"/>
              <a:t>Finally….all this is available and downloadable on the website &lt;&lt;http://www.SJRreport.com&gt;&gt; </a:t>
            </a:r>
          </a:p>
          <a:p>
            <a:pPr marL="685800" lvl="1" indent="-228600">
              <a:buFont typeface="Arial" pitchFamily="34" charset="0"/>
              <a:buChar char="•"/>
              <a:defRPr/>
            </a:pPr>
            <a:r>
              <a:rPr lang="en-US" dirty="0" smtClean="0"/>
              <a:t>along with research biographies of the team members, </a:t>
            </a:r>
          </a:p>
          <a:p>
            <a:pPr marL="685800" lvl="1" indent="-228600">
              <a:buFont typeface="Arial" pitchFamily="34" charset="0"/>
              <a:buChar char="•"/>
              <a:defRPr/>
            </a:pPr>
            <a:r>
              <a:rPr lang="en-US" dirty="0" smtClean="0"/>
              <a:t>links to other information, and </a:t>
            </a:r>
          </a:p>
          <a:p>
            <a:pPr marL="685800" lvl="1" indent="-228600">
              <a:buFont typeface="Arial" pitchFamily="34" charset="0"/>
              <a:buChar char="•"/>
              <a:defRPr/>
            </a:pPr>
            <a:r>
              <a:rPr lang="en-US" dirty="0" smtClean="0"/>
              <a:t>quick links to each reference used in the study, so that you can read more.</a:t>
            </a:r>
            <a:endParaRPr lang="en-US" dirty="0"/>
          </a:p>
        </p:txBody>
      </p:sp>
      <p:sp>
        <p:nvSpPr>
          <p:cNvPr id="41988" name="Slide Number Placeholder 3"/>
          <p:cNvSpPr txBox="1">
            <a:spLocks noGrp="1"/>
          </p:cNvSpPr>
          <p:nvPr/>
        </p:nvSpPr>
        <p:spPr bwMode="auto">
          <a:xfrm>
            <a:off x="4022725" y="8916988"/>
            <a:ext cx="3078163" cy="469900"/>
          </a:xfrm>
          <a:prstGeom prst="rect">
            <a:avLst/>
          </a:prstGeom>
          <a:noFill/>
          <a:ln w="9525">
            <a:noFill/>
            <a:miter lim="800000"/>
            <a:headEnd/>
            <a:tailEnd/>
          </a:ln>
        </p:spPr>
        <p:txBody>
          <a:bodyPr anchor="b"/>
          <a:lstStyle/>
          <a:p>
            <a:pPr algn="r"/>
            <a:fld id="{58471635-6E15-4539-A76E-8D50417E4BEE}" type="slidenum">
              <a:rPr lang="en-US" sz="1200"/>
              <a:pPr algn="r"/>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The goal of the project was to present this data in a form that was understandable to the public.   </a:t>
            </a:r>
          </a:p>
          <a:p>
            <a:pPr>
              <a:defRPr/>
            </a:pPr>
            <a:r>
              <a:rPr lang="en-US" dirty="0" smtClean="0"/>
              <a:t>To do this, there are four components to the report:</a:t>
            </a:r>
          </a:p>
          <a:p>
            <a:pPr marL="228600" indent="-228600">
              <a:buFontTx/>
              <a:buAutoNum type="arabicParenR"/>
              <a:defRPr/>
            </a:pPr>
            <a:r>
              <a:rPr lang="en-US" dirty="0" smtClean="0"/>
              <a:t>An 8-page brochure – defining each indicator, and summarizing the status, and  trend of most of the indicators investigated.</a:t>
            </a:r>
          </a:p>
          <a:p>
            <a:pPr marL="228600" indent="-228600">
              <a:buFontTx/>
              <a:buAutoNum type="arabicParenR"/>
              <a:defRPr/>
            </a:pPr>
            <a:r>
              <a:rPr lang="en-US" dirty="0" smtClean="0"/>
              <a:t>A 100-page report – that  provides background information and goes into further detail on these and additional indicators within the four major areas.</a:t>
            </a:r>
          </a:p>
          <a:p>
            <a:pPr marL="228600" indent="-228600">
              <a:buFontTx/>
              <a:buAutoNum type="arabicParenR"/>
              <a:defRPr/>
            </a:pPr>
            <a:r>
              <a:rPr lang="en-US" dirty="0" smtClean="0"/>
              <a:t>A 117-page appendix – that  contains data, additional graphs, &amp; the statistics that support the assignment of status and trends.</a:t>
            </a:r>
          </a:p>
          <a:p>
            <a:pPr marL="228600" indent="-228600">
              <a:buFontTx/>
              <a:buAutoNum type="arabicParenR"/>
              <a:defRPr/>
            </a:pPr>
            <a:r>
              <a:rPr lang="en-US" dirty="0" smtClean="0"/>
              <a:t>Finally….all this is available and downloadable on the website &lt;&lt;http://www.SJRreport.com&gt;&gt; </a:t>
            </a:r>
          </a:p>
          <a:p>
            <a:pPr marL="685800" lvl="1" indent="-228600">
              <a:buFont typeface="Arial" pitchFamily="34" charset="0"/>
              <a:buChar char="•"/>
              <a:defRPr/>
            </a:pPr>
            <a:r>
              <a:rPr lang="en-US" dirty="0" smtClean="0"/>
              <a:t>along with research biographies of the team members, </a:t>
            </a:r>
          </a:p>
          <a:p>
            <a:pPr marL="685800" lvl="1" indent="-228600">
              <a:buFont typeface="Arial" pitchFamily="34" charset="0"/>
              <a:buChar char="•"/>
              <a:defRPr/>
            </a:pPr>
            <a:r>
              <a:rPr lang="en-US" dirty="0" smtClean="0"/>
              <a:t>links to other information, and </a:t>
            </a:r>
          </a:p>
          <a:p>
            <a:pPr marL="685800" lvl="1" indent="-228600">
              <a:buFont typeface="Arial" pitchFamily="34" charset="0"/>
              <a:buChar char="•"/>
              <a:defRPr/>
            </a:pPr>
            <a:r>
              <a:rPr lang="en-US" dirty="0" smtClean="0"/>
              <a:t>quick links to each reference used in the study, so that you can read more.</a:t>
            </a:r>
            <a:endParaRPr lang="en-US" dirty="0"/>
          </a:p>
        </p:txBody>
      </p:sp>
      <p:sp>
        <p:nvSpPr>
          <p:cNvPr id="43012" name="Slide Number Placeholder 3"/>
          <p:cNvSpPr txBox="1">
            <a:spLocks noGrp="1"/>
          </p:cNvSpPr>
          <p:nvPr/>
        </p:nvSpPr>
        <p:spPr bwMode="auto">
          <a:xfrm>
            <a:off x="4022725" y="8916988"/>
            <a:ext cx="3078163" cy="469900"/>
          </a:xfrm>
          <a:prstGeom prst="rect">
            <a:avLst/>
          </a:prstGeom>
          <a:noFill/>
          <a:ln w="9525">
            <a:noFill/>
            <a:miter lim="800000"/>
            <a:headEnd/>
            <a:tailEnd/>
          </a:ln>
        </p:spPr>
        <p:txBody>
          <a:bodyPr anchor="b"/>
          <a:lstStyle/>
          <a:p>
            <a:pPr algn="r"/>
            <a:fld id="{25476CA3-E262-4EAB-BFD0-00D1F25A18FE}" type="slidenum">
              <a:rPr lang="en-US" sz="1200"/>
              <a:pPr algn="r"/>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The goal of the project was to present this data in a form that was understandable to the public.   </a:t>
            </a:r>
          </a:p>
          <a:p>
            <a:pPr>
              <a:defRPr/>
            </a:pPr>
            <a:r>
              <a:rPr lang="en-US" dirty="0" smtClean="0"/>
              <a:t>To do this, there are four components to the report:</a:t>
            </a:r>
          </a:p>
          <a:p>
            <a:pPr marL="228600" indent="-228600">
              <a:buFontTx/>
              <a:buAutoNum type="arabicParenR"/>
              <a:defRPr/>
            </a:pPr>
            <a:r>
              <a:rPr lang="en-US" dirty="0" smtClean="0"/>
              <a:t>An 8-page brochure – defining each indicator, and summarizing the status, and  trend of most of the indicators investigated.</a:t>
            </a:r>
          </a:p>
          <a:p>
            <a:pPr marL="228600" indent="-228600">
              <a:buFontTx/>
              <a:buAutoNum type="arabicParenR"/>
              <a:defRPr/>
            </a:pPr>
            <a:r>
              <a:rPr lang="en-US" dirty="0" smtClean="0"/>
              <a:t>A 100-page report – that  provides background information and goes into further detail on these and additional indicators within the four major areas.</a:t>
            </a:r>
          </a:p>
          <a:p>
            <a:pPr marL="228600" indent="-228600">
              <a:buFontTx/>
              <a:buAutoNum type="arabicParenR"/>
              <a:defRPr/>
            </a:pPr>
            <a:r>
              <a:rPr lang="en-US" dirty="0" smtClean="0"/>
              <a:t>A 117-page appendix – that  contains data, additional graphs, &amp; the statistics that support the assignment of status and trends.</a:t>
            </a:r>
          </a:p>
          <a:p>
            <a:pPr marL="228600" indent="-228600">
              <a:buFontTx/>
              <a:buAutoNum type="arabicParenR"/>
              <a:defRPr/>
            </a:pPr>
            <a:r>
              <a:rPr lang="en-US" dirty="0" smtClean="0"/>
              <a:t>Finally….all this is available and downloadable on the website &lt;&lt;http://www.SJRreport.com&gt;&gt; </a:t>
            </a:r>
          </a:p>
          <a:p>
            <a:pPr marL="685800" lvl="1" indent="-228600">
              <a:buFont typeface="Arial" pitchFamily="34" charset="0"/>
              <a:buChar char="•"/>
              <a:defRPr/>
            </a:pPr>
            <a:r>
              <a:rPr lang="en-US" dirty="0" smtClean="0"/>
              <a:t>along with research biographies of the team members, </a:t>
            </a:r>
          </a:p>
          <a:p>
            <a:pPr marL="685800" lvl="1" indent="-228600">
              <a:buFont typeface="Arial" pitchFamily="34" charset="0"/>
              <a:buChar char="•"/>
              <a:defRPr/>
            </a:pPr>
            <a:r>
              <a:rPr lang="en-US" dirty="0" smtClean="0"/>
              <a:t>links to other information, and </a:t>
            </a:r>
          </a:p>
          <a:p>
            <a:pPr marL="685800" lvl="1" indent="-228600">
              <a:buFont typeface="Arial" pitchFamily="34" charset="0"/>
              <a:buChar char="•"/>
              <a:defRPr/>
            </a:pPr>
            <a:r>
              <a:rPr lang="en-US" dirty="0" smtClean="0"/>
              <a:t>quick links to each reference used in the study, so that you can read more.</a:t>
            </a:r>
            <a:endParaRPr lang="en-US" dirty="0"/>
          </a:p>
        </p:txBody>
      </p:sp>
      <p:sp>
        <p:nvSpPr>
          <p:cNvPr id="44036" name="Slide Number Placeholder 3"/>
          <p:cNvSpPr txBox="1">
            <a:spLocks noGrp="1"/>
          </p:cNvSpPr>
          <p:nvPr/>
        </p:nvSpPr>
        <p:spPr bwMode="auto">
          <a:xfrm>
            <a:off x="4022725" y="8916988"/>
            <a:ext cx="3078163" cy="469900"/>
          </a:xfrm>
          <a:prstGeom prst="rect">
            <a:avLst/>
          </a:prstGeom>
          <a:noFill/>
          <a:ln w="9525">
            <a:noFill/>
            <a:miter lim="800000"/>
            <a:headEnd/>
            <a:tailEnd/>
          </a:ln>
        </p:spPr>
        <p:txBody>
          <a:bodyPr anchor="b"/>
          <a:lstStyle/>
          <a:p>
            <a:pPr algn="r"/>
            <a:fld id="{0279F7E7-C328-459B-B829-5341BA2F5809}" type="slidenum">
              <a:rPr lang="en-US" sz="1200"/>
              <a:pPr algn="r"/>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Autofit/>
          </a:bodyPr>
          <a:lstStyle/>
          <a:p>
            <a:pPr>
              <a:tabLst>
                <a:tab pos="112713" algn="l"/>
                <a:tab pos="6399213" algn="l"/>
              </a:tabLst>
              <a:defRPr/>
            </a:pPr>
            <a:r>
              <a:rPr lang="en-US" sz="1050" dirty="0" smtClean="0">
                <a:ea typeface="Verdana" pitchFamily="34" charset="0"/>
                <a:cs typeface="Verdana" pitchFamily="34" charset="0"/>
              </a:rPr>
              <a:t>This </a:t>
            </a:r>
            <a:r>
              <a:rPr lang="en-US" sz="1050" b="1" i="1" dirty="0" smtClean="0">
                <a:ea typeface="Verdana" pitchFamily="34" charset="0"/>
                <a:cs typeface="Verdana" pitchFamily="34" charset="0"/>
              </a:rPr>
              <a:t>State of the River Report </a:t>
            </a:r>
            <a:r>
              <a:rPr lang="en-US" sz="1050" dirty="0" smtClean="0">
                <a:ea typeface="Verdana" pitchFamily="34" charset="0"/>
                <a:cs typeface="Verdana" pitchFamily="34" charset="0"/>
              </a:rPr>
              <a:t>is the result of a consolidated effort directed by a team of academic researchers from Jacksonville University (JU) and the University of North Florida (UNF) in Jacksonville, Florida.</a:t>
            </a:r>
            <a:r>
              <a:rPr lang="en-US" sz="1050" dirty="0" smtClean="0"/>
              <a:t> </a:t>
            </a:r>
          </a:p>
          <a:p>
            <a:pPr>
              <a:tabLst>
                <a:tab pos="112713" algn="l"/>
                <a:tab pos="6399213" algn="l"/>
              </a:tabLst>
              <a:defRPr/>
            </a:pPr>
            <a:endParaRPr lang="en-US" sz="1050" dirty="0" smtClean="0"/>
          </a:p>
          <a:p>
            <a:pPr>
              <a:tabLst>
                <a:tab pos="112713" algn="l"/>
                <a:tab pos="6399213" algn="l"/>
              </a:tabLst>
              <a:defRPr/>
            </a:pPr>
            <a:r>
              <a:rPr lang="en-US" sz="1050" dirty="0" smtClean="0"/>
              <a:t>You will meet these team members as they discuss their sections in this presentation.</a:t>
            </a:r>
          </a:p>
          <a:p>
            <a:pPr>
              <a:tabLst>
                <a:tab pos="112713" algn="l"/>
                <a:tab pos="6399213" algn="l"/>
              </a:tabLst>
              <a:defRPr/>
            </a:pPr>
            <a:endParaRPr lang="en-US" sz="1050" dirty="0" smtClean="0"/>
          </a:p>
          <a:p>
            <a:pPr>
              <a:tabLst>
                <a:tab pos="112713" algn="l"/>
                <a:tab pos="6399213" algn="l"/>
              </a:tabLst>
              <a:defRPr/>
            </a:pPr>
            <a:r>
              <a:rPr lang="en-US" sz="1050" dirty="0" smtClean="0"/>
              <a:t>I would also like to acknowledge the contribution of the following people…</a:t>
            </a:r>
            <a:endParaRPr lang="en-US" sz="1050" u="sng" dirty="0" smtClean="0"/>
          </a:p>
        </p:txBody>
      </p:sp>
      <p:sp>
        <p:nvSpPr>
          <p:cNvPr id="45060" name="Slide Number Placeholder 3"/>
          <p:cNvSpPr txBox="1">
            <a:spLocks noGrp="1"/>
          </p:cNvSpPr>
          <p:nvPr/>
        </p:nvSpPr>
        <p:spPr bwMode="auto">
          <a:xfrm>
            <a:off x="4022725" y="8916988"/>
            <a:ext cx="3078163" cy="469900"/>
          </a:xfrm>
          <a:prstGeom prst="rect">
            <a:avLst/>
          </a:prstGeom>
          <a:noFill/>
          <a:ln w="9525">
            <a:noFill/>
            <a:miter lim="800000"/>
            <a:headEnd/>
            <a:tailEnd/>
          </a:ln>
        </p:spPr>
        <p:txBody>
          <a:bodyPr anchor="b"/>
          <a:lstStyle/>
          <a:p>
            <a:pPr algn="r"/>
            <a:fld id="{FA965E90-4502-442E-B427-45D08C33FC7F}" type="slidenum">
              <a:rPr lang="en-US" sz="1200"/>
              <a:pPr algn="r"/>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p:txBody>
          <a:bodyPr wrap="square" numCol="1" anchor="t" anchorCtr="0" compatLnSpc="1">
            <a:prstTxWarp prst="textNoShape">
              <a:avLst/>
            </a:prstTxWarp>
          </a:bodyPr>
          <a:lstStyle/>
          <a:p>
            <a:pPr marL="117475" indent="-117475">
              <a:buFont typeface="Arial" pitchFamily="34" charset="0"/>
              <a:buChar char="•"/>
              <a:defRPr/>
            </a:pPr>
            <a:r>
              <a:rPr lang="en-US" dirty="0" smtClean="0"/>
              <a:t>Additionally, this report has undergone an extensive review process – </a:t>
            </a:r>
          </a:p>
          <a:p>
            <a:pPr marL="574675" lvl="1" indent="-117475">
              <a:buFont typeface="Arial" pitchFamily="34" charset="0"/>
              <a:buChar char="•"/>
              <a:defRPr/>
            </a:pPr>
            <a:r>
              <a:rPr lang="en-US" dirty="0" smtClean="0"/>
              <a:t>including local stakeholders, and </a:t>
            </a:r>
          </a:p>
          <a:p>
            <a:pPr marL="574675" lvl="1" indent="-117475">
              <a:buFont typeface="Arial" pitchFamily="34" charset="0"/>
              <a:buChar char="•"/>
              <a:defRPr/>
            </a:pPr>
            <a:r>
              <a:rPr lang="en-US" dirty="0" smtClean="0"/>
              <a:t>an external review panel – with the expertise and experience in various disciplines to address the multi-faceted nature of the data.</a:t>
            </a:r>
          </a:p>
          <a:p>
            <a:pPr marL="117475" indent="-117475">
              <a:buFont typeface="Arial" pitchFamily="34" charset="0"/>
              <a:buChar char="•"/>
              <a:defRPr/>
            </a:pPr>
            <a:endParaRPr lang="en-US" dirty="0" smtClean="0"/>
          </a:p>
          <a:p>
            <a:pPr marL="117475" indent="-117475">
              <a:buFont typeface="Arial" pitchFamily="34" charset="0"/>
              <a:buChar char="•"/>
              <a:defRPr/>
            </a:pPr>
            <a:r>
              <a:rPr lang="en-US" dirty="0" smtClean="0"/>
              <a:t>External peer reviewers (listed here alphabetically) included – </a:t>
            </a:r>
          </a:p>
          <a:p>
            <a:pPr marL="574675" lvl="1" indent="-117475">
              <a:buFont typeface="Arial" pitchFamily="34" charset="0"/>
              <a:buChar char="•"/>
              <a:defRPr/>
            </a:pPr>
            <a:r>
              <a:rPr lang="en-US" dirty="0" smtClean="0"/>
              <a:t>Experts from Federal and State agencies,</a:t>
            </a:r>
          </a:p>
          <a:p>
            <a:pPr marL="574675" lvl="1" indent="-117475">
              <a:buFont typeface="Arial" pitchFamily="34" charset="0"/>
              <a:buChar char="•"/>
              <a:defRPr/>
            </a:pPr>
            <a:r>
              <a:rPr lang="en-US" dirty="0" smtClean="0"/>
              <a:t>local governments, </a:t>
            </a:r>
          </a:p>
          <a:p>
            <a:pPr marL="574675" lvl="1" indent="-117475">
              <a:buFont typeface="Arial" pitchFamily="34" charset="0"/>
              <a:buChar char="•"/>
              <a:defRPr/>
            </a:pPr>
            <a:r>
              <a:rPr lang="en-US" dirty="0" smtClean="0"/>
              <a:t>nonprofit groups ,</a:t>
            </a:r>
          </a:p>
          <a:p>
            <a:pPr marL="574675" lvl="1" indent="-117475">
              <a:buFont typeface="Arial" pitchFamily="34" charset="0"/>
              <a:buChar char="•"/>
              <a:defRPr/>
            </a:pPr>
            <a:r>
              <a:rPr lang="en-US" dirty="0" smtClean="0"/>
              <a:t>And numerous other stakeholders.</a:t>
            </a:r>
          </a:p>
          <a:p>
            <a:pPr marL="117475" indent="-117475">
              <a:buFont typeface="Arial" pitchFamily="34" charset="0"/>
              <a:buChar char="•"/>
              <a:defRPr/>
            </a:pPr>
            <a:endParaRPr lang="en-US" dirty="0" smtClean="0"/>
          </a:p>
          <a:p>
            <a:pPr>
              <a:buFont typeface="Arial" pitchFamily="34" charset="0"/>
              <a:buNone/>
              <a:defRPr/>
            </a:pPr>
            <a:endParaRPr lang="en-US" dirty="0" smtClean="0"/>
          </a:p>
        </p:txBody>
      </p:sp>
      <p:sp>
        <p:nvSpPr>
          <p:cNvPr id="46084" name="Slide Number Placeholder 3"/>
          <p:cNvSpPr txBox="1">
            <a:spLocks noGrp="1"/>
          </p:cNvSpPr>
          <p:nvPr/>
        </p:nvSpPr>
        <p:spPr bwMode="auto">
          <a:xfrm>
            <a:off x="4022725" y="8916988"/>
            <a:ext cx="3078163" cy="469900"/>
          </a:xfrm>
          <a:prstGeom prst="rect">
            <a:avLst/>
          </a:prstGeom>
          <a:noFill/>
          <a:ln w="9525">
            <a:noFill/>
            <a:miter lim="800000"/>
            <a:headEnd/>
            <a:tailEnd/>
          </a:ln>
        </p:spPr>
        <p:txBody>
          <a:bodyPr anchor="b"/>
          <a:lstStyle/>
          <a:p>
            <a:pPr algn="r"/>
            <a:fld id="{43D6D355-6E8E-4648-8F83-C4FFD7F5B65C}" type="slidenum">
              <a:rPr lang="en-US" sz="1200"/>
              <a:pPr algn="r"/>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2F79660-0EAA-4B61-B11D-09D5E50E334D}"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B4AA35F-2F9A-42F3-94E0-3071368A7FFA}" type="datetime1">
              <a:rPr lang="en-US"/>
              <a:pPr>
                <a:defRPr/>
              </a:pPr>
              <a:t>8/17/2012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BROCHURE_CITY_REVISIONS_22May2008</a:t>
            </a:r>
          </a:p>
        </p:txBody>
      </p:sp>
      <p:sp>
        <p:nvSpPr>
          <p:cNvPr id="6" name="Slide Number Placeholder 5"/>
          <p:cNvSpPr>
            <a:spLocks noGrp="1"/>
          </p:cNvSpPr>
          <p:nvPr>
            <p:ph type="sldNum" sz="quarter" idx="12"/>
          </p:nvPr>
        </p:nvSpPr>
        <p:spPr/>
        <p:txBody>
          <a:bodyPr/>
          <a:lstStyle>
            <a:lvl1pPr>
              <a:defRPr/>
            </a:lvl1pPr>
          </a:lstStyle>
          <a:p>
            <a:pPr>
              <a:defRPr/>
            </a:pPr>
            <a:fld id="{0F97AB9E-9BC0-490B-A158-EDF6F8C6858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84ADD8-822B-453B-A3EB-D0912B0CBB14}" type="datetime1">
              <a:rPr lang="en-US"/>
              <a:pPr>
                <a:defRPr/>
              </a:pPr>
              <a:t>8/17/2012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BROCHURE_CITY_REVISIONS_22May2008</a:t>
            </a:r>
          </a:p>
        </p:txBody>
      </p:sp>
      <p:sp>
        <p:nvSpPr>
          <p:cNvPr id="6" name="Slide Number Placeholder 5"/>
          <p:cNvSpPr>
            <a:spLocks noGrp="1"/>
          </p:cNvSpPr>
          <p:nvPr>
            <p:ph type="sldNum" sz="quarter" idx="12"/>
          </p:nvPr>
        </p:nvSpPr>
        <p:spPr/>
        <p:txBody>
          <a:bodyPr/>
          <a:lstStyle>
            <a:lvl1pPr>
              <a:defRPr/>
            </a:lvl1pPr>
          </a:lstStyle>
          <a:p>
            <a:pPr>
              <a:defRPr/>
            </a:pPr>
            <a:fld id="{7C48299D-92A0-45A0-8F26-A8D9E83564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D317FC-9823-4B70-B30D-4A749EBCFF02}" type="datetime1">
              <a:rPr lang="en-US"/>
              <a:pPr>
                <a:defRPr/>
              </a:pPr>
              <a:t>8/17/2012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BROCHURE_CITY_REVISIONS_22May2008</a:t>
            </a:r>
          </a:p>
        </p:txBody>
      </p:sp>
      <p:sp>
        <p:nvSpPr>
          <p:cNvPr id="6" name="Slide Number Placeholder 5"/>
          <p:cNvSpPr>
            <a:spLocks noGrp="1"/>
          </p:cNvSpPr>
          <p:nvPr>
            <p:ph type="sldNum" sz="quarter" idx="12"/>
          </p:nvPr>
        </p:nvSpPr>
        <p:spPr/>
        <p:txBody>
          <a:bodyPr/>
          <a:lstStyle>
            <a:lvl1pPr>
              <a:defRPr/>
            </a:lvl1pPr>
          </a:lstStyle>
          <a:p>
            <a:pPr>
              <a:defRPr/>
            </a:pPr>
            <a:fld id="{69952BC8-D175-4F68-A33B-B931F910FEF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F430D0-7897-4515-BCF3-EAD3B1EC4E24}" type="datetime1">
              <a:rPr lang="en-US"/>
              <a:pPr>
                <a:defRPr/>
              </a:pPr>
              <a:t>8/17/2012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BROCHURE_CITY_REVISIONS_22May2008</a:t>
            </a:r>
          </a:p>
        </p:txBody>
      </p:sp>
      <p:sp>
        <p:nvSpPr>
          <p:cNvPr id="6" name="Slide Number Placeholder 5"/>
          <p:cNvSpPr>
            <a:spLocks noGrp="1"/>
          </p:cNvSpPr>
          <p:nvPr>
            <p:ph type="sldNum" sz="quarter" idx="12"/>
          </p:nvPr>
        </p:nvSpPr>
        <p:spPr/>
        <p:txBody>
          <a:bodyPr/>
          <a:lstStyle>
            <a:lvl1pPr>
              <a:defRPr/>
            </a:lvl1pPr>
          </a:lstStyle>
          <a:p>
            <a:pPr>
              <a:defRPr/>
            </a:pPr>
            <a:fld id="{77F42B0D-A67C-49C0-B050-9B5180455DD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CC54593-8ECB-42D0-8055-0FD981108A81}" type="datetime1">
              <a:rPr lang="en-US"/>
              <a:pPr>
                <a:defRPr/>
              </a:pPr>
              <a:t>8/17/2012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BROCHURE_CITY_REVISIONS_22May2008</a:t>
            </a:r>
          </a:p>
        </p:txBody>
      </p:sp>
      <p:sp>
        <p:nvSpPr>
          <p:cNvPr id="6" name="Slide Number Placeholder 5"/>
          <p:cNvSpPr>
            <a:spLocks noGrp="1"/>
          </p:cNvSpPr>
          <p:nvPr>
            <p:ph type="sldNum" sz="quarter" idx="12"/>
          </p:nvPr>
        </p:nvSpPr>
        <p:spPr/>
        <p:txBody>
          <a:bodyPr/>
          <a:lstStyle>
            <a:lvl1pPr>
              <a:defRPr/>
            </a:lvl1pPr>
          </a:lstStyle>
          <a:p>
            <a:pPr>
              <a:defRPr/>
            </a:pPr>
            <a:fld id="{7DF6E0B6-E948-4513-AC6B-D3171475A1D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4E4A38D-2A4B-475F-B4F1-E9239CF0F36E}" type="datetime1">
              <a:rPr lang="en-US"/>
              <a:pPr>
                <a:defRPr/>
              </a:pPr>
              <a:t>8/17/2012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BROCHURE_CITY_REVISIONS_22May2008</a:t>
            </a:r>
          </a:p>
        </p:txBody>
      </p:sp>
      <p:sp>
        <p:nvSpPr>
          <p:cNvPr id="7" name="Slide Number Placeholder 5"/>
          <p:cNvSpPr>
            <a:spLocks noGrp="1"/>
          </p:cNvSpPr>
          <p:nvPr>
            <p:ph type="sldNum" sz="quarter" idx="12"/>
          </p:nvPr>
        </p:nvSpPr>
        <p:spPr/>
        <p:txBody>
          <a:bodyPr/>
          <a:lstStyle>
            <a:lvl1pPr>
              <a:defRPr/>
            </a:lvl1pPr>
          </a:lstStyle>
          <a:p>
            <a:pPr>
              <a:defRPr/>
            </a:pPr>
            <a:fld id="{7DF6421D-50D0-4278-8C48-E61C270E726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C5E5719-F76C-4ADC-90D6-D8105D74B439}" type="datetime1">
              <a:rPr lang="en-US"/>
              <a:pPr>
                <a:defRPr/>
              </a:pPr>
              <a:t>8/17/2012</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BROCHURE_CITY_REVISIONS_22May2008</a:t>
            </a:r>
          </a:p>
        </p:txBody>
      </p:sp>
      <p:sp>
        <p:nvSpPr>
          <p:cNvPr id="9" name="Slide Number Placeholder 5"/>
          <p:cNvSpPr>
            <a:spLocks noGrp="1"/>
          </p:cNvSpPr>
          <p:nvPr>
            <p:ph type="sldNum" sz="quarter" idx="12"/>
          </p:nvPr>
        </p:nvSpPr>
        <p:spPr/>
        <p:txBody>
          <a:bodyPr/>
          <a:lstStyle>
            <a:lvl1pPr>
              <a:defRPr/>
            </a:lvl1pPr>
          </a:lstStyle>
          <a:p>
            <a:pPr>
              <a:defRPr/>
            </a:pPr>
            <a:fld id="{9DF79730-1E43-48F4-A203-18D4DF2DC86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71381B5-390F-4339-AE82-BABB710BBE2E}" type="datetime1">
              <a:rPr lang="en-US"/>
              <a:pPr>
                <a:defRPr/>
              </a:pPr>
              <a:t>8/17/2012</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BROCHURE_CITY_REVISIONS_22May2008</a:t>
            </a:r>
          </a:p>
        </p:txBody>
      </p:sp>
      <p:sp>
        <p:nvSpPr>
          <p:cNvPr id="5" name="Slide Number Placeholder 5"/>
          <p:cNvSpPr>
            <a:spLocks noGrp="1"/>
          </p:cNvSpPr>
          <p:nvPr>
            <p:ph type="sldNum" sz="quarter" idx="12"/>
          </p:nvPr>
        </p:nvSpPr>
        <p:spPr/>
        <p:txBody>
          <a:bodyPr/>
          <a:lstStyle>
            <a:lvl1pPr>
              <a:defRPr/>
            </a:lvl1pPr>
          </a:lstStyle>
          <a:p>
            <a:pPr>
              <a:defRPr/>
            </a:pPr>
            <a:fld id="{9E2A40AE-741E-48C0-A498-DAA871D8D07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3545B2B-17D4-4B8F-9D7A-CF5730435C11}" type="datetime1">
              <a:rPr lang="en-US"/>
              <a:pPr>
                <a:defRPr/>
              </a:pPr>
              <a:t>8/17/2012</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BROCHURE_CITY_REVISIONS_22May2008</a:t>
            </a:r>
          </a:p>
        </p:txBody>
      </p:sp>
      <p:sp>
        <p:nvSpPr>
          <p:cNvPr id="4" name="Slide Number Placeholder 5"/>
          <p:cNvSpPr>
            <a:spLocks noGrp="1"/>
          </p:cNvSpPr>
          <p:nvPr>
            <p:ph type="sldNum" sz="quarter" idx="12"/>
          </p:nvPr>
        </p:nvSpPr>
        <p:spPr/>
        <p:txBody>
          <a:bodyPr/>
          <a:lstStyle>
            <a:lvl1pPr>
              <a:defRPr/>
            </a:lvl1pPr>
          </a:lstStyle>
          <a:p>
            <a:pPr>
              <a:defRPr/>
            </a:pPr>
            <a:fld id="{7FC3160E-88BA-4855-A1AC-F81F120C92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E42C98-0AC0-4E48-A8A6-0B089D875907}" type="datetime1">
              <a:rPr lang="en-US"/>
              <a:pPr>
                <a:defRPr/>
              </a:pPr>
              <a:t>8/17/2012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BROCHURE_CITY_REVISIONS_22May2008</a:t>
            </a:r>
          </a:p>
        </p:txBody>
      </p:sp>
      <p:sp>
        <p:nvSpPr>
          <p:cNvPr id="7" name="Slide Number Placeholder 5"/>
          <p:cNvSpPr>
            <a:spLocks noGrp="1"/>
          </p:cNvSpPr>
          <p:nvPr>
            <p:ph type="sldNum" sz="quarter" idx="12"/>
          </p:nvPr>
        </p:nvSpPr>
        <p:spPr/>
        <p:txBody>
          <a:bodyPr/>
          <a:lstStyle>
            <a:lvl1pPr>
              <a:defRPr/>
            </a:lvl1pPr>
          </a:lstStyle>
          <a:p>
            <a:pPr>
              <a:defRPr/>
            </a:pPr>
            <a:fld id="{5470C926-3EE1-45F6-B270-307E064C90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C0BF94-C2EC-4A70-84FF-8F24DA54520A}" type="datetime1">
              <a:rPr lang="en-US"/>
              <a:pPr>
                <a:defRPr/>
              </a:pPr>
              <a:t>8/17/2012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BROCHURE_CITY_REVISIONS_22May2008</a:t>
            </a:r>
          </a:p>
        </p:txBody>
      </p:sp>
      <p:sp>
        <p:nvSpPr>
          <p:cNvPr id="7" name="Slide Number Placeholder 5"/>
          <p:cNvSpPr>
            <a:spLocks noGrp="1"/>
          </p:cNvSpPr>
          <p:nvPr>
            <p:ph type="sldNum" sz="quarter" idx="12"/>
          </p:nvPr>
        </p:nvSpPr>
        <p:spPr/>
        <p:txBody>
          <a:bodyPr/>
          <a:lstStyle>
            <a:lvl1pPr>
              <a:defRPr/>
            </a:lvl1pPr>
          </a:lstStyle>
          <a:p>
            <a:pPr>
              <a:defRPr/>
            </a:pPr>
            <a:fld id="{7A54D73C-727B-4251-BE68-77CECE39C72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C890074-06CD-4333-8675-A9A8E6A76890}" type="datetime1">
              <a:rPr lang="en-US"/>
              <a:pPr>
                <a:defRPr/>
              </a:pPr>
              <a:t>8/17/2012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BROCHURE_CITY_REVISIONS_22May2008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6FD3A52-01EF-45EC-B762-8F685B9D72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46" algn="ctr" rtl="0" fontAlgn="base">
        <a:spcBef>
          <a:spcPct val="0"/>
        </a:spcBef>
        <a:spcAft>
          <a:spcPct val="0"/>
        </a:spcAft>
        <a:defRPr sz="4400">
          <a:solidFill>
            <a:schemeClr val="tx1"/>
          </a:solidFill>
          <a:latin typeface="Calibri" pitchFamily="34" charset="0"/>
        </a:defRPr>
      </a:lvl6pPr>
      <a:lvl7pPr marL="914293" algn="ctr" rtl="0" fontAlgn="base">
        <a:spcBef>
          <a:spcPct val="0"/>
        </a:spcBef>
        <a:spcAft>
          <a:spcPct val="0"/>
        </a:spcAft>
        <a:defRPr sz="4400">
          <a:solidFill>
            <a:schemeClr val="tx1"/>
          </a:solidFill>
          <a:latin typeface="Calibri" pitchFamily="34" charset="0"/>
        </a:defRPr>
      </a:lvl7pPr>
      <a:lvl8pPr marL="1371440" algn="ctr" rtl="0" fontAlgn="base">
        <a:spcBef>
          <a:spcPct val="0"/>
        </a:spcBef>
        <a:spcAft>
          <a:spcPct val="0"/>
        </a:spcAft>
        <a:defRPr sz="4400">
          <a:solidFill>
            <a:schemeClr val="tx1"/>
          </a:solidFill>
          <a:latin typeface="Calibri" pitchFamily="34" charset="0"/>
        </a:defRPr>
      </a:lvl8pPr>
      <a:lvl9pPr marL="1828586"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21.emf"/><Relationship Id="rId3" Type="http://schemas.openxmlformats.org/officeDocument/2006/relationships/image" Target="../media/image11.emf"/><Relationship Id="rId7" Type="http://schemas.openxmlformats.org/officeDocument/2006/relationships/image" Target="../media/image15.emf"/><Relationship Id="rId12"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emf"/><Relationship Id="rId11" Type="http://schemas.openxmlformats.org/officeDocument/2006/relationships/image" Target="../media/image19.emf"/><Relationship Id="rId5" Type="http://schemas.openxmlformats.org/officeDocument/2006/relationships/image" Target="../media/image13.emf"/><Relationship Id="rId10"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3" Type="http://schemas.openxmlformats.org/officeDocument/2006/relationships/image" Target="../media/image51.jpeg"/><Relationship Id="rId18" Type="http://schemas.openxmlformats.org/officeDocument/2006/relationships/image" Target="../media/image56.jpeg"/><Relationship Id="rId26" Type="http://schemas.openxmlformats.org/officeDocument/2006/relationships/image" Target="../media/image64.png"/><Relationship Id="rId39" Type="http://schemas.openxmlformats.org/officeDocument/2006/relationships/image" Target="../media/image77.jpeg"/><Relationship Id="rId21" Type="http://schemas.openxmlformats.org/officeDocument/2006/relationships/image" Target="../media/image59.jpeg"/><Relationship Id="rId34" Type="http://schemas.openxmlformats.org/officeDocument/2006/relationships/image" Target="../media/image72.jpeg"/><Relationship Id="rId42" Type="http://schemas.openxmlformats.org/officeDocument/2006/relationships/image" Target="../media/image80.jpeg"/><Relationship Id="rId47" Type="http://schemas.openxmlformats.org/officeDocument/2006/relationships/image" Target="../media/image85.jpeg"/><Relationship Id="rId50" Type="http://schemas.openxmlformats.org/officeDocument/2006/relationships/image" Target="../media/image88.jpeg"/><Relationship Id="rId55" Type="http://schemas.openxmlformats.org/officeDocument/2006/relationships/image" Target="../media/image92.jpeg"/><Relationship Id="rId7" Type="http://schemas.openxmlformats.org/officeDocument/2006/relationships/image" Target="../media/image45.jpeg"/><Relationship Id="rId12" Type="http://schemas.openxmlformats.org/officeDocument/2006/relationships/image" Target="../media/image50.jpeg"/><Relationship Id="rId17" Type="http://schemas.openxmlformats.org/officeDocument/2006/relationships/image" Target="../media/image55.jpeg"/><Relationship Id="rId25" Type="http://schemas.openxmlformats.org/officeDocument/2006/relationships/image" Target="../media/image63.jpeg"/><Relationship Id="rId33" Type="http://schemas.openxmlformats.org/officeDocument/2006/relationships/image" Target="../media/image71.jpeg"/><Relationship Id="rId38" Type="http://schemas.openxmlformats.org/officeDocument/2006/relationships/image" Target="../media/image76.jpeg"/><Relationship Id="rId46" Type="http://schemas.openxmlformats.org/officeDocument/2006/relationships/image" Target="../media/image84.jpeg"/><Relationship Id="rId59" Type="http://schemas.openxmlformats.org/officeDocument/2006/relationships/image" Target="../media/image96.jpeg"/><Relationship Id="rId2" Type="http://schemas.openxmlformats.org/officeDocument/2006/relationships/notesSlide" Target="../notesSlides/notesSlide25.xml"/><Relationship Id="rId16" Type="http://schemas.openxmlformats.org/officeDocument/2006/relationships/image" Target="../media/image54.jpeg"/><Relationship Id="rId20" Type="http://schemas.openxmlformats.org/officeDocument/2006/relationships/image" Target="../media/image58.jpeg"/><Relationship Id="rId29" Type="http://schemas.openxmlformats.org/officeDocument/2006/relationships/image" Target="../media/image67.jpeg"/><Relationship Id="rId41" Type="http://schemas.openxmlformats.org/officeDocument/2006/relationships/image" Target="../media/image79.jpeg"/><Relationship Id="rId54" Type="http://schemas.openxmlformats.org/officeDocument/2006/relationships/image" Target="../media/image91.jpeg"/><Relationship Id="rId1" Type="http://schemas.openxmlformats.org/officeDocument/2006/relationships/slideLayout" Target="../slideLayouts/slideLayout7.xml"/><Relationship Id="rId6" Type="http://schemas.openxmlformats.org/officeDocument/2006/relationships/image" Target="../media/image44.jpeg"/><Relationship Id="rId11" Type="http://schemas.openxmlformats.org/officeDocument/2006/relationships/image" Target="../media/image49.jpeg"/><Relationship Id="rId24" Type="http://schemas.openxmlformats.org/officeDocument/2006/relationships/image" Target="../media/image62.jpeg"/><Relationship Id="rId32" Type="http://schemas.openxmlformats.org/officeDocument/2006/relationships/image" Target="../media/image70.jpeg"/><Relationship Id="rId37" Type="http://schemas.openxmlformats.org/officeDocument/2006/relationships/image" Target="../media/image75.jpeg"/><Relationship Id="rId40" Type="http://schemas.openxmlformats.org/officeDocument/2006/relationships/image" Target="../media/image78.jpeg"/><Relationship Id="rId45" Type="http://schemas.openxmlformats.org/officeDocument/2006/relationships/image" Target="../media/image83.jpeg"/><Relationship Id="rId53" Type="http://schemas.openxmlformats.org/officeDocument/2006/relationships/image" Target="../media/image90.jpeg"/><Relationship Id="rId58" Type="http://schemas.openxmlformats.org/officeDocument/2006/relationships/image" Target="../media/image95.jpeg"/><Relationship Id="rId5" Type="http://schemas.openxmlformats.org/officeDocument/2006/relationships/image" Target="../media/image43.jpeg"/><Relationship Id="rId15" Type="http://schemas.openxmlformats.org/officeDocument/2006/relationships/image" Target="../media/image53.jpeg"/><Relationship Id="rId23" Type="http://schemas.openxmlformats.org/officeDocument/2006/relationships/image" Target="../media/image61.jpeg"/><Relationship Id="rId28" Type="http://schemas.openxmlformats.org/officeDocument/2006/relationships/image" Target="../media/image66.jpeg"/><Relationship Id="rId36" Type="http://schemas.openxmlformats.org/officeDocument/2006/relationships/image" Target="../media/image74.jpeg"/><Relationship Id="rId49" Type="http://schemas.openxmlformats.org/officeDocument/2006/relationships/image" Target="../media/image87.jpeg"/><Relationship Id="rId57" Type="http://schemas.openxmlformats.org/officeDocument/2006/relationships/image" Target="../media/image94.jpeg"/><Relationship Id="rId10" Type="http://schemas.openxmlformats.org/officeDocument/2006/relationships/image" Target="../media/image48.jpeg"/><Relationship Id="rId19" Type="http://schemas.openxmlformats.org/officeDocument/2006/relationships/image" Target="../media/image57.jpeg"/><Relationship Id="rId31" Type="http://schemas.openxmlformats.org/officeDocument/2006/relationships/image" Target="../media/image69.jpeg"/><Relationship Id="rId44" Type="http://schemas.openxmlformats.org/officeDocument/2006/relationships/image" Target="../media/image82.jpeg"/><Relationship Id="rId52" Type="http://schemas.openxmlformats.org/officeDocument/2006/relationships/hyperlink" Target="http://images.google.com/imgres?imgurl=http://www.shellmuseum.org/Shells/martesiaNEWWM2.jpg&amp;imgrefurl=http://www.shellmuseum.org/Sanibel/shells_martesia.html&amp;h=404&amp;w=486&amp;sz=33&amp;hl=en&amp;start=1&amp;tbnid=w4irSyYQwpCNQM:&amp;tbnh=107&amp;tbnw=129&amp;prev=/images?q=martesia+striata&amp;gbv=2&amp;hl" TargetMode="External"/><Relationship Id="rId60" Type="http://schemas.openxmlformats.org/officeDocument/2006/relationships/image" Target="../media/image97.jpeg"/><Relationship Id="rId4" Type="http://schemas.openxmlformats.org/officeDocument/2006/relationships/image" Target="../media/image42.jpeg"/><Relationship Id="rId9" Type="http://schemas.openxmlformats.org/officeDocument/2006/relationships/image" Target="../media/image47.png"/><Relationship Id="rId14" Type="http://schemas.openxmlformats.org/officeDocument/2006/relationships/image" Target="../media/image52.jpeg"/><Relationship Id="rId22" Type="http://schemas.openxmlformats.org/officeDocument/2006/relationships/image" Target="../media/image60.jpeg"/><Relationship Id="rId27" Type="http://schemas.openxmlformats.org/officeDocument/2006/relationships/image" Target="../media/image65.jpeg"/><Relationship Id="rId30" Type="http://schemas.openxmlformats.org/officeDocument/2006/relationships/image" Target="../media/image68.jpeg"/><Relationship Id="rId35" Type="http://schemas.openxmlformats.org/officeDocument/2006/relationships/image" Target="../media/image73.jpeg"/><Relationship Id="rId43" Type="http://schemas.openxmlformats.org/officeDocument/2006/relationships/image" Target="../media/image81.jpeg"/><Relationship Id="rId48" Type="http://schemas.openxmlformats.org/officeDocument/2006/relationships/image" Target="../media/image86.jpeg"/><Relationship Id="rId56" Type="http://schemas.openxmlformats.org/officeDocument/2006/relationships/image" Target="../media/image93.jpeg"/><Relationship Id="rId8" Type="http://schemas.openxmlformats.org/officeDocument/2006/relationships/image" Target="../media/image46.jpeg"/><Relationship Id="rId51" Type="http://schemas.openxmlformats.org/officeDocument/2006/relationships/image" Target="../media/image89.jpeg"/><Relationship Id="rId3"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99.jpeg"/></Relationships>
</file>

<file path=ppt/slides/_rels/slide2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01.png"/></Relationships>
</file>

<file path=ppt/slides/_rels/slide2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0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Box 3"/>
          <p:cNvSpPr txBox="1">
            <a:spLocks noChangeArrowheads="1"/>
          </p:cNvSpPr>
          <p:nvPr/>
        </p:nvSpPr>
        <p:spPr bwMode="auto">
          <a:xfrm>
            <a:off x="682625" y="152400"/>
            <a:ext cx="7775575" cy="1708150"/>
          </a:xfrm>
          <a:prstGeom prst="rect">
            <a:avLst/>
          </a:prstGeom>
          <a:noFill/>
          <a:ln w="9525">
            <a:noFill/>
            <a:miter lim="800000"/>
            <a:headEnd/>
            <a:tailEnd/>
          </a:ln>
        </p:spPr>
        <p:txBody>
          <a:bodyPr wrap="none">
            <a:spAutoFit/>
          </a:bodyPr>
          <a:lstStyle/>
          <a:p>
            <a:pPr algn="ctr">
              <a:defRPr/>
            </a:pPr>
            <a:r>
              <a:rPr lang="en-US" sz="2800" b="1" dirty="0">
                <a:solidFill>
                  <a:srgbClr val="FFFF00"/>
                </a:solidFill>
                <a:effectLst>
                  <a:outerShdw blurRad="38100" dist="38100" dir="2700000" algn="tl">
                    <a:srgbClr val="000000">
                      <a:alpha val="43137"/>
                    </a:srgbClr>
                  </a:outerShdw>
                </a:effectLst>
                <a:latin typeface="Palatino Linotype" pitchFamily="18" charset="0"/>
                <a:cs typeface="Andalus" pitchFamily="2" charset="-78"/>
              </a:rPr>
              <a:t>STATE OF THE RIVER REPORT 2011 </a:t>
            </a:r>
          </a:p>
          <a:p>
            <a:pPr algn="ctr">
              <a:defRPr/>
            </a:pPr>
            <a:r>
              <a:rPr lang="en-US" sz="2800" b="1" dirty="0">
                <a:solidFill>
                  <a:srgbClr val="FFFF00"/>
                </a:solidFill>
                <a:effectLst>
                  <a:outerShdw blurRad="38100" dist="38100" dir="2700000" algn="tl">
                    <a:srgbClr val="000000">
                      <a:alpha val="43137"/>
                    </a:srgbClr>
                  </a:outerShdw>
                </a:effectLst>
                <a:latin typeface="Palatino Linotype" pitchFamily="18" charset="0"/>
                <a:cs typeface="Andalus" pitchFamily="2" charset="-78"/>
              </a:rPr>
              <a:t>FOR THE LOWER ST. JOHNS RIVER BASIN:</a:t>
            </a:r>
          </a:p>
          <a:p>
            <a:pPr algn="ctr">
              <a:defRPr/>
            </a:pPr>
            <a:endParaRPr lang="en-US" sz="800" b="1" i="1" dirty="0">
              <a:solidFill>
                <a:srgbClr val="FFFF00"/>
              </a:solidFill>
              <a:effectLst>
                <a:outerShdw blurRad="38100" dist="38100" dir="2700000" algn="tl">
                  <a:srgbClr val="000000">
                    <a:alpha val="43137"/>
                  </a:srgbClr>
                </a:outerShdw>
              </a:effectLst>
              <a:latin typeface="Palatino Linotype" pitchFamily="18" charset="0"/>
              <a:cs typeface="Andalus" pitchFamily="2" charset="-78"/>
            </a:endParaRPr>
          </a:p>
          <a:p>
            <a:pPr algn="ctr">
              <a:defRPr/>
            </a:pPr>
            <a:r>
              <a:rPr lang="en-US" sz="2000" b="1" i="1" dirty="0">
                <a:solidFill>
                  <a:srgbClr val="FFFF00"/>
                </a:solidFill>
                <a:effectLst>
                  <a:outerShdw blurRad="38100" dist="38100" dir="2700000" algn="tl">
                    <a:srgbClr val="000000">
                      <a:alpha val="43137"/>
                    </a:srgbClr>
                  </a:outerShdw>
                </a:effectLst>
                <a:latin typeface="Palatino Linotype" pitchFamily="18" charset="0"/>
                <a:cs typeface="Andalus" pitchFamily="2" charset="-78"/>
              </a:rPr>
              <a:t>WATER QUALITY,  FISHERIES,  AQUATIC LIFE, </a:t>
            </a:r>
          </a:p>
          <a:p>
            <a:pPr algn="ctr">
              <a:defRPr/>
            </a:pPr>
            <a:r>
              <a:rPr lang="en-US" sz="2000" b="1" i="1" dirty="0">
                <a:solidFill>
                  <a:srgbClr val="FFFF00"/>
                </a:solidFill>
                <a:effectLst>
                  <a:outerShdw blurRad="38100" dist="38100" dir="2700000" algn="tl">
                    <a:srgbClr val="000000">
                      <a:alpha val="43137"/>
                    </a:srgbClr>
                  </a:outerShdw>
                </a:effectLst>
                <a:latin typeface="Palatino Linotype" pitchFamily="18" charset="0"/>
                <a:cs typeface="Andalus" pitchFamily="2" charset="-78"/>
              </a:rPr>
              <a:t>CONTAMINANTS, and AQUATIC TOXICOLOGY</a:t>
            </a:r>
          </a:p>
        </p:txBody>
      </p:sp>
      <p:sp>
        <p:nvSpPr>
          <p:cNvPr id="1028" name="TextBox 5"/>
          <p:cNvSpPr txBox="1">
            <a:spLocks noChangeArrowheads="1"/>
          </p:cNvSpPr>
          <p:nvPr/>
        </p:nvSpPr>
        <p:spPr bwMode="auto">
          <a:xfrm>
            <a:off x="152400" y="1981200"/>
            <a:ext cx="3475038" cy="461963"/>
          </a:xfrm>
          <a:prstGeom prst="rect">
            <a:avLst/>
          </a:prstGeom>
          <a:noFill/>
          <a:ln w="9525">
            <a:noFill/>
            <a:miter lim="800000"/>
            <a:headEnd/>
            <a:tailEnd/>
          </a:ln>
        </p:spPr>
        <p:txBody>
          <a:bodyPr wrap="none">
            <a:spAutoFit/>
          </a:bodyPr>
          <a:lstStyle/>
          <a:p>
            <a:pPr>
              <a:defRPr/>
            </a:pPr>
            <a:r>
              <a:rPr lang="en-US" sz="2400" b="1" dirty="0">
                <a:solidFill>
                  <a:schemeClr val="bg1"/>
                </a:solidFill>
                <a:effectLst>
                  <a:outerShdw blurRad="38100" dist="38100" dir="2700000" algn="tl">
                    <a:srgbClr val="000000">
                      <a:alpha val="43137"/>
                    </a:srgbClr>
                  </a:outerShdw>
                </a:effectLst>
                <a:latin typeface="Palatino Linotype" pitchFamily="18" charset="0"/>
                <a:cs typeface="Arial" charset="0"/>
              </a:rPr>
              <a:t>Jacksonville University</a:t>
            </a:r>
          </a:p>
        </p:txBody>
      </p:sp>
      <p:sp>
        <p:nvSpPr>
          <p:cNvPr id="1029" name="TextBox 6"/>
          <p:cNvSpPr txBox="1">
            <a:spLocks noChangeArrowheads="1"/>
          </p:cNvSpPr>
          <p:nvPr/>
        </p:nvSpPr>
        <p:spPr bwMode="auto">
          <a:xfrm>
            <a:off x="5100638" y="1981200"/>
            <a:ext cx="4043362" cy="461963"/>
          </a:xfrm>
          <a:prstGeom prst="rect">
            <a:avLst/>
          </a:prstGeom>
          <a:noFill/>
          <a:ln w="9525">
            <a:noFill/>
            <a:miter lim="800000"/>
            <a:headEnd/>
            <a:tailEnd/>
          </a:ln>
        </p:spPr>
        <p:txBody>
          <a:bodyPr wrap="none">
            <a:spAutoFit/>
          </a:bodyPr>
          <a:lstStyle/>
          <a:p>
            <a:pPr>
              <a:defRPr/>
            </a:pPr>
            <a:r>
              <a:rPr lang="en-US" sz="2400" b="1" dirty="0">
                <a:solidFill>
                  <a:schemeClr val="bg1"/>
                </a:solidFill>
                <a:effectLst>
                  <a:outerShdw blurRad="38100" dist="38100" dir="2700000" algn="tl">
                    <a:srgbClr val="000000">
                      <a:alpha val="43137"/>
                    </a:srgbClr>
                  </a:outerShdw>
                </a:effectLst>
                <a:latin typeface="Palatino Linotype" pitchFamily="18" charset="0"/>
                <a:cs typeface="Arial" charset="0"/>
              </a:rPr>
              <a:t>University of North Florida</a:t>
            </a:r>
          </a:p>
        </p:txBody>
      </p:sp>
      <p:cxnSp>
        <p:nvCxnSpPr>
          <p:cNvPr id="8" name="Straight Connector 7"/>
          <p:cNvCxnSpPr/>
          <p:nvPr/>
        </p:nvCxnSpPr>
        <p:spPr>
          <a:xfrm>
            <a:off x="0" y="1905000"/>
            <a:ext cx="91440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2054" name="Picture 7"/>
          <p:cNvPicPr>
            <a:picLocks noChangeAspect="1" noChangeArrowheads="1"/>
          </p:cNvPicPr>
          <p:nvPr/>
        </p:nvPicPr>
        <p:blipFill>
          <a:blip r:embed="rId3" cstate="print"/>
          <a:srcRect l="15225" t="7339" r="346" b="917"/>
          <a:stretch>
            <a:fillRect/>
          </a:stretch>
        </p:blipFill>
        <p:spPr bwMode="auto">
          <a:xfrm>
            <a:off x="2514600" y="2590800"/>
            <a:ext cx="3876675" cy="3178175"/>
          </a:xfrm>
          <a:prstGeom prst="rect">
            <a:avLst/>
          </a:prstGeom>
          <a:noFill/>
          <a:ln w="9525">
            <a:solidFill>
              <a:srgbClr val="FFFF00"/>
            </a:solidFill>
            <a:miter lim="800000"/>
            <a:headEnd/>
            <a:tailEnd/>
          </a:ln>
        </p:spPr>
      </p:pic>
      <p:sp>
        <p:nvSpPr>
          <p:cNvPr id="2055" name="Slide Number Placeholder 9"/>
          <p:cNvSpPr txBox="1">
            <a:spLocks noGrp="1"/>
          </p:cNvSpPr>
          <p:nvPr/>
        </p:nvSpPr>
        <p:spPr bwMode="auto">
          <a:xfrm>
            <a:off x="2514600" y="5943600"/>
            <a:ext cx="3810000" cy="609600"/>
          </a:xfrm>
          <a:prstGeom prst="rect">
            <a:avLst/>
          </a:prstGeom>
          <a:noFill/>
          <a:ln w="9525">
            <a:noFill/>
            <a:miter lim="800000"/>
            <a:headEnd/>
            <a:tailEnd/>
          </a:ln>
        </p:spPr>
        <p:txBody>
          <a:bodyPr lIns="91429" tIns="45714" rIns="91429" bIns="45714" anchor="ctr"/>
          <a:lstStyle/>
          <a:p>
            <a:pPr algn="ctr"/>
            <a:r>
              <a:rPr lang="en-US" sz="2000">
                <a:solidFill>
                  <a:schemeClr val="bg1"/>
                </a:solidFill>
                <a:latin typeface="Palatino Linotype" pitchFamily="18" charset="0"/>
              </a:rPr>
              <a:t>Radha Pyati, Ph.D. (UNF) </a:t>
            </a:r>
          </a:p>
          <a:p>
            <a:pPr algn="ctr"/>
            <a:r>
              <a:rPr lang="en-US" sz="2000">
                <a:solidFill>
                  <a:schemeClr val="bg1"/>
                </a:solidFill>
                <a:latin typeface="Palatino Linotype" pitchFamily="18" charset="0"/>
              </a:rPr>
              <a:t>Lucinda Sonnenberg, Ph.D  (JU)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p:cNvSpPr txBox="1">
            <a:spLocks noGrp="1"/>
          </p:cNvSpPr>
          <p:nvPr/>
        </p:nvSpPr>
        <p:spPr bwMode="auto">
          <a:xfrm>
            <a:off x="6553200" y="6356350"/>
            <a:ext cx="2133600" cy="365125"/>
          </a:xfrm>
          <a:prstGeom prst="rect">
            <a:avLst/>
          </a:prstGeom>
          <a:noFill/>
          <a:ln>
            <a:miter lim="800000"/>
            <a:headEnd/>
            <a:tailEnd/>
          </a:ln>
        </p:spPr>
        <p:txBody>
          <a:bodyPr lIns="91429" tIns="45714" rIns="91429" bIns="45714" anchor="ctr"/>
          <a:lstStyle/>
          <a:p>
            <a:pPr algn="r" fontAlgn="auto">
              <a:spcBef>
                <a:spcPts val="0"/>
              </a:spcBef>
              <a:spcAft>
                <a:spcPts val="0"/>
              </a:spcAft>
              <a:defRPr/>
            </a:pPr>
            <a:fld id="{38F08F52-B72D-40A3-8415-EA0F72A07423}" type="slidenum">
              <a:rPr lang="en-US" sz="1200">
                <a:solidFill>
                  <a:schemeClr val="tx1">
                    <a:tint val="75000"/>
                  </a:schemeClr>
                </a:solidFill>
                <a:latin typeface="+mn-lt"/>
                <a:cs typeface="+mn-cs"/>
              </a:rPr>
              <a:pPr algn="r" fontAlgn="auto">
                <a:spcBef>
                  <a:spcPts val="0"/>
                </a:spcBef>
                <a:spcAft>
                  <a:spcPts val="0"/>
                </a:spcAft>
                <a:defRPr/>
              </a:pPr>
              <a:t>10</a:t>
            </a:fld>
            <a:endParaRPr lang="en-US" sz="1200">
              <a:solidFill>
                <a:schemeClr val="tx1">
                  <a:tint val="75000"/>
                </a:schemeClr>
              </a:solidFill>
              <a:latin typeface="+mn-lt"/>
              <a:cs typeface="+mn-cs"/>
            </a:endParaRPr>
          </a:p>
        </p:txBody>
      </p:sp>
      <p:sp>
        <p:nvSpPr>
          <p:cNvPr id="11267" name="TextBox 5"/>
          <p:cNvSpPr txBox="1">
            <a:spLocks noChangeArrowheads="1"/>
          </p:cNvSpPr>
          <p:nvPr/>
        </p:nvSpPr>
        <p:spPr bwMode="auto">
          <a:xfrm>
            <a:off x="4419600" y="457200"/>
            <a:ext cx="4249738" cy="584200"/>
          </a:xfrm>
          <a:prstGeom prst="rect">
            <a:avLst/>
          </a:prstGeom>
          <a:noFill/>
          <a:ln w="9525">
            <a:noFill/>
            <a:miter lim="800000"/>
            <a:headEnd/>
            <a:tailEnd/>
          </a:ln>
        </p:spPr>
        <p:txBody>
          <a:bodyPr wrap="none">
            <a:spAutoFit/>
          </a:bodyPr>
          <a:lstStyle/>
          <a:p>
            <a:r>
              <a:rPr lang="en-US" sz="3200">
                <a:solidFill>
                  <a:schemeClr val="bg1"/>
                </a:solidFill>
                <a:latin typeface="Palatino Linotype" pitchFamily="18" charset="0"/>
              </a:rPr>
              <a:t>Total Phosphorus (TP)</a:t>
            </a:r>
          </a:p>
        </p:txBody>
      </p:sp>
      <p:sp>
        <p:nvSpPr>
          <p:cNvPr id="11268" name="TextBox 6"/>
          <p:cNvSpPr txBox="1">
            <a:spLocks noChangeArrowheads="1"/>
          </p:cNvSpPr>
          <p:nvPr/>
        </p:nvSpPr>
        <p:spPr bwMode="auto">
          <a:xfrm>
            <a:off x="523875" y="1143000"/>
            <a:ext cx="6019800" cy="461963"/>
          </a:xfrm>
          <a:prstGeom prst="rect">
            <a:avLst/>
          </a:prstGeom>
          <a:noFill/>
          <a:ln w="9525">
            <a:noFill/>
            <a:miter lim="800000"/>
            <a:headEnd/>
            <a:tailEnd/>
          </a:ln>
        </p:spPr>
        <p:txBody>
          <a:bodyPr>
            <a:spAutoFit/>
          </a:bodyPr>
          <a:lstStyle/>
          <a:p>
            <a:pPr>
              <a:buFont typeface="Arial" pitchFamily="34" charset="0"/>
              <a:buChar char="•"/>
            </a:pPr>
            <a:r>
              <a:rPr lang="en-US" sz="2400">
                <a:solidFill>
                  <a:srgbClr val="FFFF00"/>
                </a:solidFill>
                <a:latin typeface="Palatino Linotype" pitchFamily="18" charset="0"/>
              </a:rPr>
              <a:t>TP versus Year for LSJR Mainstem</a:t>
            </a:r>
          </a:p>
        </p:txBody>
      </p:sp>
      <p:sp>
        <p:nvSpPr>
          <p:cNvPr id="6" name="TextBox 5"/>
          <p:cNvSpPr txBox="1">
            <a:spLocks noChangeArrowheads="1"/>
          </p:cNvSpPr>
          <p:nvPr/>
        </p:nvSpPr>
        <p:spPr bwMode="auto">
          <a:xfrm>
            <a:off x="533400" y="228600"/>
            <a:ext cx="3359150" cy="708025"/>
          </a:xfrm>
          <a:prstGeom prst="rect">
            <a:avLst/>
          </a:prstGeom>
          <a:noFill/>
          <a:ln w="9525">
            <a:solidFill>
              <a:srgbClr val="FFFF00"/>
            </a:solidFill>
            <a:miter lim="800000"/>
            <a:headEnd/>
            <a:tailEnd/>
          </a:ln>
        </p:spPr>
        <p:txBody>
          <a:bodyPr wrap="none">
            <a:spAutoFit/>
          </a:bodyPr>
          <a:lstStyle/>
          <a:p>
            <a:pPr>
              <a:defRPr/>
            </a:pPr>
            <a:r>
              <a:rPr lang="en-US" sz="4000" dirty="0">
                <a:solidFill>
                  <a:srgbClr val="FFFF00"/>
                </a:solidFill>
                <a:effectLst>
                  <a:outerShdw blurRad="38100" dist="38100" dir="2700000" algn="tl">
                    <a:srgbClr val="000000">
                      <a:alpha val="43137"/>
                    </a:srgbClr>
                  </a:outerShdw>
                </a:effectLst>
                <a:latin typeface="Palatino Linotype" pitchFamily="18" charset="0"/>
                <a:cs typeface="Arial" charset="0"/>
              </a:rPr>
              <a:t>Water Quality</a:t>
            </a:r>
          </a:p>
        </p:txBody>
      </p:sp>
      <p:sp>
        <p:nvSpPr>
          <p:cNvPr id="8" name="Rectangle 3"/>
          <p:cNvSpPr>
            <a:spLocks noChangeArrowheads="1"/>
          </p:cNvSpPr>
          <p:nvPr/>
        </p:nvSpPr>
        <p:spPr bwMode="auto">
          <a:xfrm>
            <a:off x="600075" y="5899150"/>
            <a:ext cx="7858125" cy="954088"/>
          </a:xfrm>
          <a:prstGeom prst="rect">
            <a:avLst/>
          </a:prstGeom>
          <a:noFill/>
          <a:ln w="9525">
            <a:noFill/>
            <a:miter lim="800000"/>
            <a:headEnd/>
            <a:tailEnd/>
          </a:ln>
        </p:spPr>
        <p:txBody>
          <a:bodyPr>
            <a:spAutoFit/>
          </a:bodyPr>
          <a:lstStyle/>
          <a:p>
            <a:pPr marL="231775" indent="-231775" eaLnBrk="0" hangingPunct="0">
              <a:buFont typeface="Arial" charset="0"/>
              <a:buChar char="•"/>
              <a:tabLst>
                <a:tab pos="3484563" algn="l"/>
              </a:tabLst>
              <a:defRPr/>
            </a:pPr>
            <a:r>
              <a:rPr lang="en-US" sz="2800" dirty="0">
                <a:solidFill>
                  <a:schemeClr val="bg1"/>
                </a:solidFill>
                <a:effectLst>
                  <a:outerShdw blurRad="38100" dist="38100" dir="2700000" algn="tl">
                    <a:srgbClr val="000000"/>
                  </a:outerShdw>
                </a:effectLst>
                <a:latin typeface="Palatino Linotype" pitchFamily="18" charset="0"/>
                <a:cs typeface="Arial" charset="0"/>
              </a:rPr>
              <a:t>In 2011, dropped below 2010 levels. Maximum levels still exceed WQC.</a:t>
            </a:r>
          </a:p>
        </p:txBody>
      </p:sp>
      <p:pic>
        <p:nvPicPr>
          <p:cNvPr id="11271" name="Picture 8"/>
          <p:cNvPicPr>
            <a:picLocks noChangeAspect="1" noChangeArrowheads="1"/>
          </p:cNvPicPr>
          <p:nvPr/>
        </p:nvPicPr>
        <p:blipFill>
          <a:blip r:embed="rId3" cstate="print"/>
          <a:srcRect/>
          <a:stretch>
            <a:fillRect/>
          </a:stretch>
        </p:blipFill>
        <p:spPr bwMode="auto">
          <a:xfrm>
            <a:off x="1582738" y="1709738"/>
            <a:ext cx="5673725" cy="413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44E31AA-46AB-4519-8E99-DF439BDB1413}" type="slidenum">
              <a:rPr lang="en-US" smtClean="0"/>
              <a:pPr>
                <a:defRPr/>
              </a:pPr>
              <a:t>11</a:t>
            </a:fld>
            <a:endParaRPr lang="en-US"/>
          </a:p>
        </p:txBody>
      </p:sp>
      <p:sp>
        <p:nvSpPr>
          <p:cNvPr id="5" name="TextBox 4"/>
          <p:cNvSpPr txBox="1">
            <a:spLocks noChangeArrowheads="1"/>
          </p:cNvSpPr>
          <p:nvPr/>
        </p:nvSpPr>
        <p:spPr bwMode="auto">
          <a:xfrm>
            <a:off x="533400" y="228600"/>
            <a:ext cx="3359150" cy="708025"/>
          </a:xfrm>
          <a:prstGeom prst="rect">
            <a:avLst/>
          </a:prstGeom>
          <a:noFill/>
          <a:ln w="9525">
            <a:solidFill>
              <a:srgbClr val="FFFF00"/>
            </a:solidFill>
            <a:miter lim="800000"/>
            <a:headEnd/>
            <a:tailEnd/>
          </a:ln>
        </p:spPr>
        <p:txBody>
          <a:bodyPr wrap="none">
            <a:spAutoFit/>
          </a:bodyPr>
          <a:lstStyle/>
          <a:p>
            <a:pPr>
              <a:defRPr/>
            </a:pPr>
            <a:r>
              <a:rPr lang="en-US" sz="4000" dirty="0">
                <a:solidFill>
                  <a:srgbClr val="FFFF00"/>
                </a:solidFill>
                <a:effectLst>
                  <a:outerShdw blurRad="38100" dist="38100" dir="2700000" algn="tl">
                    <a:srgbClr val="000000">
                      <a:alpha val="43137"/>
                    </a:srgbClr>
                  </a:outerShdw>
                </a:effectLst>
                <a:latin typeface="Palatino Linotype" pitchFamily="18" charset="0"/>
                <a:cs typeface="Arial" charset="0"/>
              </a:rPr>
              <a:t>Water Quality</a:t>
            </a:r>
          </a:p>
        </p:txBody>
      </p:sp>
      <p:sp>
        <p:nvSpPr>
          <p:cNvPr id="12292" name="TextBox 4"/>
          <p:cNvSpPr txBox="1">
            <a:spLocks noChangeArrowheads="1"/>
          </p:cNvSpPr>
          <p:nvPr/>
        </p:nvSpPr>
        <p:spPr bwMode="auto">
          <a:xfrm>
            <a:off x="4343400" y="304800"/>
            <a:ext cx="1404938" cy="584200"/>
          </a:xfrm>
          <a:prstGeom prst="rect">
            <a:avLst/>
          </a:prstGeom>
          <a:noFill/>
          <a:ln w="9525">
            <a:noFill/>
            <a:miter lim="800000"/>
            <a:headEnd/>
            <a:tailEnd/>
          </a:ln>
        </p:spPr>
        <p:txBody>
          <a:bodyPr wrap="none">
            <a:spAutoFit/>
          </a:bodyPr>
          <a:lstStyle/>
          <a:p>
            <a:r>
              <a:rPr lang="en-US" sz="3200">
                <a:solidFill>
                  <a:schemeClr val="bg1"/>
                </a:solidFill>
                <a:latin typeface="Palatino Linotype" pitchFamily="18" charset="0"/>
              </a:rPr>
              <a:t>Metals</a:t>
            </a:r>
          </a:p>
        </p:txBody>
      </p:sp>
      <p:sp>
        <p:nvSpPr>
          <p:cNvPr id="12293" name="TextBox 5"/>
          <p:cNvSpPr txBox="1">
            <a:spLocks noChangeArrowheads="1"/>
          </p:cNvSpPr>
          <p:nvPr/>
        </p:nvSpPr>
        <p:spPr bwMode="auto">
          <a:xfrm>
            <a:off x="609600" y="1143000"/>
            <a:ext cx="7848600" cy="1477963"/>
          </a:xfrm>
          <a:prstGeom prst="rect">
            <a:avLst/>
          </a:prstGeom>
          <a:noFill/>
          <a:ln w="9525">
            <a:noFill/>
            <a:miter lim="800000"/>
            <a:headEnd/>
            <a:tailEnd/>
          </a:ln>
        </p:spPr>
        <p:txBody>
          <a:bodyPr>
            <a:spAutoFit/>
          </a:bodyPr>
          <a:lstStyle/>
          <a:p>
            <a:pPr>
              <a:buFont typeface="Arial" pitchFamily="34" charset="0"/>
              <a:buChar char="•"/>
            </a:pPr>
            <a:r>
              <a:rPr lang="en-US">
                <a:solidFill>
                  <a:schemeClr val="bg1"/>
                </a:solidFill>
                <a:latin typeface="Palatino Linotype" pitchFamily="18" charset="0"/>
              </a:rPr>
              <a:t> Metal concentrations have decreased in the water column over the last three years, and most values were at or below WQC in 2011.</a:t>
            </a:r>
          </a:p>
          <a:p>
            <a:pPr>
              <a:buFont typeface="Arial" pitchFamily="34" charset="0"/>
              <a:buChar char="•"/>
            </a:pPr>
            <a:endParaRPr lang="en-US">
              <a:solidFill>
                <a:schemeClr val="bg1"/>
              </a:solidFill>
              <a:latin typeface="Palatino Linotype" pitchFamily="18" charset="0"/>
            </a:endParaRPr>
          </a:p>
          <a:p>
            <a:pPr>
              <a:buFont typeface="Arial" pitchFamily="34" charset="0"/>
              <a:buChar char="•"/>
            </a:pPr>
            <a:r>
              <a:rPr lang="en-US">
                <a:solidFill>
                  <a:schemeClr val="bg1"/>
                </a:solidFill>
                <a:latin typeface="Palatino Linotype" pitchFamily="18" charset="0"/>
              </a:rPr>
              <a:t>Example below: Copper. Maximum value exceeded both saltwater and freshwater criteria.</a:t>
            </a:r>
          </a:p>
        </p:txBody>
      </p:sp>
      <p:pic>
        <p:nvPicPr>
          <p:cNvPr id="12294" name="Picture 6"/>
          <p:cNvPicPr>
            <a:picLocks noChangeAspect="1" noChangeArrowheads="1"/>
          </p:cNvPicPr>
          <p:nvPr/>
        </p:nvPicPr>
        <p:blipFill>
          <a:blip r:embed="rId3" cstate="print"/>
          <a:srcRect/>
          <a:stretch>
            <a:fillRect/>
          </a:stretch>
        </p:blipFill>
        <p:spPr bwMode="auto">
          <a:xfrm>
            <a:off x="1524000" y="2686050"/>
            <a:ext cx="5791200" cy="40957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152400" y="1577975"/>
            <a:ext cx="8382000" cy="1385888"/>
          </a:xfrm>
          <a:prstGeom prst="rect">
            <a:avLst/>
          </a:prstGeom>
          <a:noFill/>
          <a:ln w="9525">
            <a:noFill/>
            <a:miter lim="800000"/>
            <a:headEnd/>
            <a:tailEnd/>
          </a:ln>
        </p:spPr>
        <p:txBody>
          <a:bodyPr>
            <a:spAutoFit/>
          </a:bodyPr>
          <a:lstStyle/>
          <a:p>
            <a:pPr marL="231775" indent="-231775" eaLnBrk="0" hangingPunct="0">
              <a:buFont typeface="Arial" charset="0"/>
              <a:buChar char="•"/>
              <a:tabLst>
                <a:tab pos="3484563" algn="l"/>
              </a:tabLst>
              <a:defRPr/>
            </a:pPr>
            <a:r>
              <a:rPr lang="en-US" sz="2800" dirty="0">
                <a:solidFill>
                  <a:schemeClr val="bg1"/>
                </a:solidFill>
                <a:effectLst>
                  <a:outerShdw blurRad="38100" dist="38100" dir="2700000" algn="tl">
                    <a:srgbClr val="000000"/>
                  </a:outerShdw>
                </a:effectLst>
                <a:latin typeface="Palatino Linotype" pitchFamily="18" charset="0"/>
                <a:cs typeface="Arial" charset="0"/>
              </a:rPr>
              <a:t>Describes </a:t>
            </a:r>
            <a:r>
              <a:rPr lang="en-US" sz="2800" dirty="0" err="1">
                <a:solidFill>
                  <a:schemeClr val="bg1"/>
                </a:solidFill>
                <a:effectLst>
                  <a:outerShdw blurRad="38100" dist="38100" dir="2700000" algn="tl">
                    <a:srgbClr val="000000"/>
                  </a:outerShdw>
                </a:effectLst>
                <a:latin typeface="Palatino Linotype" pitchFamily="18" charset="0"/>
                <a:cs typeface="Arial" charset="0"/>
              </a:rPr>
              <a:t>Floridan</a:t>
            </a:r>
            <a:r>
              <a:rPr lang="en-US" sz="2800" dirty="0">
                <a:solidFill>
                  <a:schemeClr val="bg1"/>
                </a:solidFill>
                <a:effectLst>
                  <a:outerShdw blurRad="38100" dist="38100" dir="2700000" algn="tl">
                    <a:srgbClr val="000000"/>
                  </a:outerShdw>
                </a:effectLst>
                <a:latin typeface="Palatino Linotype" pitchFamily="18" charset="0"/>
                <a:cs typeface="Arial" charset="0"/>
              </a:rPr>
              <a:t> Aquifer system, SJRWMD Water Supply Impact Study, potentiometric surface, and MFL program</a:t>
            </a:r>
          </a:p>
        </p:txBody>
      </p:sp>
      <p:sp>
        <p:nvSpPr>
          <p:cNvPr id="15364" name="Slide Number Placeholder 5"/>
          <p:cNvSpPr txBox="1">
            <a:spLocks noGrp="1"/>
          </p:cNvSpPr>
          <p:nvPr/>
        </p:nvSpPr>
        <p:spPr bwMode="auto">
          <a:xfrm>
            <a:off x="6553200" y="6356350"/>
            <a:ext cx="2133600" cy="365125"/>
          </a:xfrm>
          <a:prstGeom prst="rect">
            <a:avLst/>
          </a:prstGeom>
          <a:noFill/>
          <a:ln>
            <a:miter lim="800000"/>
            <a:headEnd/>
            <a:tailEnd/>
          </a:ln>
        </p:spPr>
        <p:txBody>
          <a:bodyPr lIns="91429" tIns="45714" rIns="91429" bIns="45714" anchor="ctr"/>
          <a:lstStyle/>
          <a:p>
            <a:pPr algn="r" fontAlgn="auto">
              <a:spcBef>
                <a:spcPts val="0"/>
              </a:spcBef>
              <a:spcAft>
                <a:spcPts val="0"/>
              </a:spcAft>
              <a:defRPr/>
            </a:pPr>
            <a:fld id="{F1B30B74-3FA1-4C44-854D-7B7DE8B14D40}" type="slidenum">
              <a:rPr lang="en-US" sz="1200">
                <a:solidFill>
                  <a:schemeClr val="tx1">
                    <a:tint val="75000"/>
                  </a:schemeClr>
                </a:solidFill>
                <a:latin typeface="+mn-lt"/>
                <a:cs typeface="+mn-cs"/>
              </a:rPr>
              <a:pPr algn="r" fontAlgn="auto">
                <a:spcBef>
                  <a:spcPts val="0"/>
                </a:spcBef>
                <a:spcAft>
                  <a:spcPts val="0"/>
                </a:spcAft>
                <a:defRPr/>
              </a:pPr>
              <a:t>12</a:t>
            </a:fld>
            <a:endParaRPr lang="en-US" sz="1200">
              <a:solidFill>
                <a:schemeClr val="tx1">
                  <a:tint val="75000"/>
                </a:schemeClr>
              </a:solidFill>
              <a:latin typeface="+mn-lt"/>
              <a:cs typeface="+mn-cs"/>
            </a:endParaRPr>
          </a:p>
        </p:txBody>
      </p:sp>
      <p:sp>
        <p:nvSpPr>
          <p:cNvPr id="6" name="TextBox 5"/>
          <p:cNvSpPr txBox="1">
            <a:spLocks noChangeArrowheads="1"/>
          </p:cNvSpPr>
          <p:nvPr/>
        </p:nvSpPr>
        <p:spPr bwMode="auto">
          <a:xfrm>
            <a:off x="266700" y="285750"/>
            <a:ext cx="6223000" cy="646113"/>
          </a:xfrm>
          <a:prstGeom prst="rect">
            <a:avLst/>
          </a:prstGeom>
          <a:noFill/>
          <a:ln w="9525">
            <a:solidFill>
              <a:srgbClr val="FFFF00"/>
            </a:solidFill>
            <a:miter lim="800000"/>
            <a:headEnd/>
            <a:tailEnd/>
          </a:ln>
        </p:spPr>
        <p:txBody>
          <a:bodyPr wrap="none">
            <a:spAutoFit/>
          </a:bodyPr>
          <a:lstStyle/>
          <a:p>
            <a:pPr>
              <a:defRPr/>
            </a:pPr>
            <a:r>
              <a:rPr lang="en-US" sz="3600" dirty="0">
                <a:solidFill>
                  <a:srgbClr val="FFFF00"/>
                </a:solidFill>
                <a:effectLst>
                  <a:outerShdw blurRad="38100" dist="38100" dir="2700000" algn="tl">
                    <a:srgbClr val="000000">
                      <a:alpha val="43137"/>
                    </a:srgbClr>
                  </a:outerShdw>
                </a:effectLst>
                <a:latin typeface="Palatino Linotype" pitchFamily="18" charset="0"/>
                <a:cs typeface="Arial" charset="0"/>
              </a:rPr>
              <a:t>Water Quality - Groundwater</a:t>
            </a:r>
          </a:p>
        </p:txBody>
      </p:sp>
      <p:sp>
        <p:nvSpPr>
          <p:cNvPr id="7" name="TextBox 6"/>
          <p:cNvSpPr txBox="1">
            <a:spLocks noChangeArrowheads="1"/>
          </p:cNvSpPr>
          <p:nvPr/>
        </p:nvSpPr>
        <p:spPr bwMode="auto">
          <a:xfrm>
            <a:off x="5116513" y="931863"/>
            <a:ext cx="2873375" cy="646112"/>
          </a:xfrm>
          <a:prstGeom prst="rect">
            <a:avLst/>
          </a:prstGeom>
          <a:noFill/>
          <a:ln w="9525">
            <a:noFill/>
            <a:miter lim="800000"/>
            <a:headEnd/>
            <a:tailEnd/>
          </a:ln>
        </p:spPr>
        <p:txBody>
          <a:bodyPr wrap="none">
            <a:spAutoFit/>
          </a:bodyPr>
          <a:lstStyle/>
          <a:p>
            <a:pPr>
              <a:defRPr/>
            </a:pPr>
            <a:r>
              <a:rPr lang="en-US" sz="3600" dirty="0">
                <a:solidFill>
                  <a:srgbClr val="FFFF00"/>
                </a:solidFill>
                <a:effectLst>
                  <a:outerShdw blurRad="38100" dist="38100" dir="2700000" algn="tl">
                    <a:srgbClr val="000000">
                      <a:alpha val="43137"/>
                    </a:srgbClr>
                  </a:outerShdw>
                </a:effectLst>
                <a:latin typeface="Palatino Linotype" pitchFamily="18" charset="0"/>
                <a:cs typeface="Arial" charset="0"/>
              </a:rPr>
              <a:t>- new section</a:t>
            </a:r>
          </a:p>
        </p:txBody>
      </p:sp>
      <p:pic>
        <p:nvPicPr>
          <p:cNvPr id="13318" name="Picture 7"/>
          <p:cNvPicPr>
            <a:picLocks noChangeAspect="1" noChangeArrowheads="1"/>
          </p:cNvPicPr>
          <p:nvPr/>
        </p:nvPicPr>
        <p:blipFill>
          <a:blip r:embed="rId3" cstate="print"/>
          <a:srcRect/>
          <a:stretch>
            <a:fillRect/>
          </a:stretch>
        </p:blipFill>
        <p:spPr bwMode="auto">
          <a:xfrm>
            <a:off x="2781300" y="2963863"/>
            <a:ext cx="3390900" cy="3757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304800" y="1219200"/>
            <a:ext cx="8610600" cy="5262563"/>
          </a:xfrm>
          <a:prstGeom prst="rect">
            <a:avLst/>
          </a:prstGeom>
          <a:noFill/>
          <a:ln w="9525">
            <a:noFill/>
            <a:miter lim="800000"/>
            <a:headEnd/>
            <a:tailEnd/>
          </a:ln>
        </p:spPr>
        <p:txBody>
          <a:bodyPr>
            <a:spAutoFit/>
          </a:bodyPr>
          <a:lstStyle/>
          <a:p>
            <a:pPr marL="231775" indent="-231775" eaLnBrk="0" hangingPunct="0">
              <a:buFont typeface="Arial" charset="0"/>
              <a:buChar char="•"/>
              <a:tabLst>
                <a:tab pos="3484563" algn="l"/>
              </a:tabLst>
              <a:defRPr/>
            </a:pPr>
            <a:r>
              <a:rPr lang="en-US" sz="2400" dirty="0">
                <a:solidFill>
                  <a:schemeClr val="bg1"/>
                </a:solidFill>
                <a:effectLst>
                  <a:outerShdw blurRad="38100" dist="38100" dir="2700000" algn="tl">
                    <a:srgbClr val="000000"/>
                  </a:outerShdw>
                </a:effectLst>
                <a:latin typeface="Palatino Linotype" pitchFamily="18" charset="0"/>
                <a:cs typeface="Arial" charset="0"/>
              </a:rPr>
              <a:t>Literature review of data and studies either </a:t>
            </a:r>
          </a:p>
          <a:p>
            <a:pPr marL="687388" lvl="1" indent="-231775" eaLnBrk="0" hangingPunct="0">
              <a:buFont typeface="Arial" charset="0"/>
              <a:buChar char="•"/>
              <a:tabLst>
                <a:tab pos="3484563" algn="l"/>
              </a:tabLst>
              <a:defRPr/>
            </a:pPr>
            <a:r>
              <a:rPr lang="en-US" sz="2400" dirty="0">
                <a:solidFill>
                  <a:schemeClr val="bg1"/>
                </a:solidFill>
                <a:effectLst>
                  <a:outerShdw blurRad="38100" dist="38100" dir="2700000" algn="tl">
                    <a:srgbClr val="000000"/>
                  </a:outerShdw>
                </a:effectLst>
                <a:latin typeface="Palatino Linotype" pitchFamily="18" charset="0"/>
                <a:cs typeface="Arial" charset="0"/>
              </a:rPr>
              <a:t>gathered on SJR or </a:t>
            </a:r>
          </a:p>
          <a:p>
            <a:pPr marL="687388" lvl="1" indent="-231775" eaLnBrk="0" hangingPunct="0">
              <a:buFont typeface="Arial" charset="0"/>
              <a:buChar char="•"/>
              <a:tabLst>
                <a:tab pos="3484563" algn="l"/>
              </a:tabLst>
              <a:defRPr/>
            </a:pPr>
            <a:r>
              <a:rPr lang="en-US" sz="2400" dirty="0">
                <a:solidFill>
                  <a:schemeClr val="bg1"/>
                </a:solidFill>
                <a:effectLst>
                  <a:outerShdw blurRad="38100" dist="38100" dir="2700000" algn="tl">
                    <a:srgbClr val="000000"/>
                  </a:outerShdw>
                </a:effectLst>
                <a:latin typeface="Palatino Linotype" pitchFamily="18" charset="0"/>
                <a:cs typeface="Arial" charset="0"/>
              </a:rPr>
              <a:t>conducted on contaminants or organisms found in SJR</a:t>
            </a:r>
          </a:p>
          <a:p>
            <a:pPr marL="231775" indent="-231775" eaLnBrk="0" hangingPunct="0">
              <a:buFont typeface="Arial" charset="0"/>
              <a:buChar char="•"/>
              <a:tabLst>
                <a:tab pos="3484563" algn="l"/>
              </a:tabLst>
              <a:defRPr/>
            </a:pPr>
            <a:endParaRPr lang="en-US" sz="2400" dirty="0">
              <a:solidFill>
                <a:schemeClr val="bg1"/>
              </a:solidFill>
              <a:effectLst>
                <a:outerShdw blurRad="38100" dist="38100" dir="2700000" algn="tl">
                  <a:srgbClr val="000000"/>
                </a:outerShdw>
              </a:effectLst>
              <a:latin typeface="Palatino Linotype" pitchFamily="18" charset="0"/>
              <a:cs typeface="Arial" charset="0"/>
            </a:endParaRPr>
          </a:p>
          <a:p>
            <a:pPr marL="231775" indent="-231775" eaLnBrk="0" hangingPunct="0">
              <a:buFont typeface="Arial" charset="0"/>
              <a:buChar char="•"/>
              <a:tabLst>
                <a:tab pos="3484563" algn="l"/>
              </a:tabLst>
              <a:defRPr/>
            </a:pPr>
            <a:r>
              <a:rPr lang="en-US" sz="2400" dirty="0">
                <a:solidFill>
                  <a:schemeClr val="bg1"/>
                </a:solidFill>
                <a:effectLst>
                  <a:outerShdw blurRad="38100" dist="38100" dir="2700000" algn="tl">
                    <a:srgbClr val="000000"/>
                  </a:outerShdw>
                </a:effectLst>
                <a:latin typeface="Palatino Linotype" pitchFamily="18" charset="0"/>
                <a:cs typeface="Arial" charset="0"/>
              </a:rPr>
              <a:t>Selected findings:</a:t>
            </a:r>
          </a:p>
          <a:p>
            <a:pPr marL="687388" lvl="1" indent="-231775" eaLnBrk="0" hangingPunct="0">
              <a:buFont typeface="Arial" charset="0"/>
              <a:buChar char="•"/>
              <a:tabLst>
                <a:tab pos="3484563" algn="l"/>
              </a:tabLst>
              <a:defRPr/>
            </a:pPr>
            <a:r>
              <a:rPr lang="en-US" sz="2400" dirty="0">
                <a:solidFill>
                  <a:schemeClr val="bg1"/>
                </a:solidFill>
                <a:effectLst>
                  <a:outerShdw blurRad="38100" dist="38100" dir="2700000" algn="tl">
                    <a:srgbClr val="000000"/>
                  </a:outerShdw>
                </a:effectLst>
                <a:latin typeface="Palatino Linotype" pitchFamily="18" charset="0"/>
                <a:cs typeface="Arial" charset="0"/>
              </a:rPr>
              <a:t>Largemouth bass from LSJR found to accumulate PAHs (polycyclic aromatic hydrocarbons) in the liver; highest levels in fish from Palatka, followed by Green Cove Springs and </a:t>
            </a:r>
            <a:r>
              <a:rPr lang="en-US" sz="2400" dirty="0" err="1">
                <a:solidFill>
                  <a:schemeClr val="bg1"/>
                </a:solidFill>
                <a:effectLst>
                  <a:outerShdw blurRad="38100" dist="38100" dir="2700000" algn="tl">
                    <a:srgbClr val="000000"/>
                  </a:outerShdw>
                </a:effectLst>
                <a:latin typeface="Palatino Linotype" pitchFamily="18" charset="0"/>
                <a:cs typeface="Arial" charset="0"/>
              </a:rPr>
              <a:t>Julington</a:t>
            </a:r>
            <a:r>
              <a:rPr lang="en-US" sz="2400" dirty="0">
                <a:solidFill>
                  <a:schemeClr val="bg1"/>
                </a:solidFill>
                <a:effectLst>
                  <a:outerShdw blurRad="38100" dist="38100" dir="2700000" algn="tl">
                    <a:srgbClr val="000000"/>
                  </a:outerShdw>
                </a:effectLst>
                <a:latin typeface="Palatino Linotype" pitchFamily="18" charset="0"/>
                <a:cs typeface="Arial" charset="0"/>
              </a:rPr>
              <a:t> Creek</a:t>
            </a:r>
          </a:p>
          <a:p>
            <a:pPr marL="687388" lvl="1" indent="-231775" eaLnBrk="0" hangingPunct="0">
              <a:buFont typeface="Arial" charset="0"/>
              <a:buChar char="•"/>
              <a:tabLst>
                <a:tab pos="3484563" algn="l"/>
              </a:tabLst>
              <a:defRPr/>
            </a:pPr>
            <a:endParaRPr lang="en-US" sz="2400" dirty="0">
              <a:solidFill>
                <a:schemeClr val="bg1"/>
              </a:solidFill>
              <a:effectLst>
                <a:outerShdw blurRad="38100" dist="38100" dir="2700000" algn="tl">
                  <a:srgbClr val="000000"/>
                </a:outerShdw>
              </a:effectLst>
              <a:latin typeface="Palatino Linotype" pitchFamily="18" charset="0"/>
              <a:cs typeface="Arial" charset="0"/>
            </a:endParaRPr>
          </a:p>
          <a:p>
            <a:pPr marL="687388" lvl="1" indent="-231775" eaLnBrk="0" hangingPunct="0">
              <a:buFont typeface="Arial" charset="0"/>
              <a:buChar char="•"/>
              <a:tabLst>
                <a:tab pos="3484563" algn="l"/>
              </a:tabLst>
              <a:defRPr/>
            </a:pPr>
            <a:r>
              <a:rPr lang="en-US" sz="2400" dirty="0">
                <a:solidFill>
                  <a:schemeClr val="bg1"/>
                </a:solidFill>
                <a:effectLst>
                  <a:outerShdw blurRad="38100" dist="38100" dir="2700000" algn="tl">
                    <a:srgbClr val="000000"/>
                  </a:outerShdw>
                </a:effectLst>
                <a:latin typeface="Palatino Linotype" pitchFamily="18" charset="0"/>
                <a:cs typeface="Arial" charset="0"/>
              </a:rPr>
              <a:t>Significant mortality to killifish occurred after exposure to copper and zinc at concentrations reported in the LSJR over the last five years</a:t>
            </a:r>
          </a:p>
          <a:p>
            <a:pPr marL="687388" lvl="1" indent="-231775" eaLnBrk="0" hangingPunct="0">
              <a:buFont typeface="Arial" charset="0"/>
              <a:buChar char="•"/>
              <a:tabLst>
                <a:tab pos="3484563" algn="l"/>
              </a:tabLst>
              <a:defRPr/>
            </a:pPr>
            <a:endParaRPr lang="en-US" sz="2400" dirty="0">
              <a:solidFill>
                <a:schemeClr val="bg1"/>
              </a:solidFill>
              <a:effectLst>
                <a:outerShdw blurRad="38100" dist="38100" dir="2700000" algn="tl">
                  <a:srgbClr val="000000"/>
                </a:outerShdw>
              </a:effectLst>
              <a:latin typeface="Palatino Linotype" pitchFamily="18" charset="0"/>
              <a:cs typeface="Arial" charset="0"/>
            </a:endParaRPr>
          </a:p>
        </p:txBody>
      </p:sp>
      <p:sp>
        <p:nvSpPr>
          <p:cNvPr id="15364" name="Slide Number Placeholder 5"/>
          <p:cNvSpPr txBox="1">
            <a:spLocks noGrp="1"/>
          </p:cNvSpPr>
          <p:nvPr/>
        </p:nvSpPr>
        <p:spPr bwMode="auto">
          <a:xfrm>
            <a:off x="6553200" y="6356350"/>
            <a:ext cx="2133600" cy="365125"/>
          </a:xfrm>
          <a:prstGeom prst="rect">
            <a:avLst/>
          </a:prstGeom>
          <a:noFill/>
          <a:ln>
            <a:miter lim="800000"/>
            <a:headEnd/>
            <a:tailEnd/>
          </a:ln>
        </p:spPr>
        <p:txBody>
          <a:bodyPr lIns="91429" tIns="45714" rIns="91429" bIns="45714" anchor="ctr"/>
          <a:lstStyle/>
          <a:p>
            <a:pPr algn="r" fontAlgn="auto">
              <a:spcBef>
                <a:spcPts val="0"/>
              </a:spcBef>
              <a:spcAft>
                <a:spcPts val="0"/>
              </a:spcAft>
              <a:defRPr/>
            </a:pPr>
            <a:fld id="{4EABC136-5B16-4210-A375-B5537EFA0D5A}" type="slidenum">
              <a:rPr lang="en-US" sz="1200">
                <a:solidFill>
                  <a:schemeClr val="tx1">
                    <a:tint val="75000"/>
                  </a:schemeClr>
                </a:solidFill>
                <a:latin typeface="+mn-lt"/>
                <a:cs typeface="+mn-cs"/>
              </a:rPr>
              <a:pPr algn="r" fontAlgn="auto">
                <a:spcBef>
                  <a:spcPts val="0"/>
                </a:spcBef>
                <a:spcAft>
                  <a:spcPts val="0"/>
                </a:spcAft>
                <a:defRPr/>
              </a:pPr>
              <a:t>13</a:t>
            </a:fld>
            <a:endParaRPr lang="en-US" sz="1200">
              <a:solidFill>
                <a:schemeClr val="tx1">
                  <a:tint val="75000"/>
                </a:schemeClr>
              </a:solidFill>
              <a:latin typeface="+mn-lt"/>
              <a:cs typeface="+mn-cs"/>
            </a:endParaRPr>
          </a:p>
        </p:txBody>
      </p:sp>
      <p:sp>
        <p:nvSpPr>
          <p:cNvPr id="6" name="TextBox 5"/>
          <p:cNvSpPr txBox="1">
            <a:spLocks noChangeArrowheads="1"/>
          </p:cNvSpPr>
          <p:nvPr/>
        </p:nvSpPr>
        <p:spPr bwMode="auto">
          <a:xfrm>
            <a:off x="533400" y="228600"/>
            <a:ext cx="4148138" cy="646113"/>
          </a:xfrm>
          <a:prstGeom prst="rect">
            <a:avLst/>
          </a:prstGeom>
          <a:noFill/>
          <a:ln w="9525">
            <a:solidFill>
              <a:srgbClr val="FFFF00"/>
            </a:solidFill>
            <a:miter lim="800000"/>
            <a:headEnd/>
            <a:tailEnd/>
          </a:ln>
        </p:spPr>
        <p:txBody>
          <a:bodyPr wrap="none">
            <a:spAutoFit/>
          </a:bodyPr>
          <a:lstStyle/>
          <a:p>
            <a:pPr>
              <a:defRPr/>
            </a:pPr>
            <a:r>
              <a:rPr lang="en-US" sz="3600" dirty="0">
                <a:solidFill>
                  <a:srgbClr val="FFFF00"/>
                </a:solidFill>
                <a:effectLst>
                  <a:outerShdw blurRad="38100" dist="38100" dir="2700000" algn="tl">
                    <a:srgbClr val="000000">
                      <a:alpha val="43137"/>
                    </a:srgbClr>
                  </a:outerShdw>
                </a:effectLst>
                <a:latin typeface="Palatino Linotype" pitchFamily="18" charset="0"/>
                <a:cs typeface="Arial" charset="0"/>
              </a:rPr>
              <a:t>Aquatic Toxicology</a:t>
            </a:r>
          </a:p>
        </p:txBody>
      </p:sp>
      <p:sp>
        <p:nvSpPr>
          <p:cNvPr id="5" name="TextBox 4"/>
          <p:cNvSpPr txBox="1">
            <a:spLocks noChangeArrowheads="1"/>
          </p:cNvSpPr>
          <p:nvPr/>
        </p:nvSpPr>
        <p:spPr bwMode="auto">
          <a:xfrm>
            <a:off x="4852988" y="285750"/>
            <a:ext cx="2873375" cy="646113"/>
          </a:xfrm>
          <a:prstGeom prst="rect">
            <a:avLst/>
          </a:prstGeom>
          <a:noFill/>
          <a:ln w="9525">
            <a:noFill/>
            <a:miter lim="800000"/>
            <a:headEnd/>
            <a:tailEnd/>
          </a:ln>
        </p:spPr>
        <p:txBody>
          <a:bodyPr wrap="none">
            <a:spAutoFit/>
          </a:bodyPr>
          <a:lstStyle/>
          <a:p>
            <a:pPr>
              <a:defRPr/>
            </a:pPr>
            <a:r>
              <a:rPr lang="en-US" sz="3600" dirty="0">
                <a:solidFill>
                  <a:srgbClr val="FFFF00"/>
                </a:solidFill>
                <a:effectLst>
                  <a:outerShdw blurRad="38100" dist="38100" dir="2700000" algn="tl">
                    <a:srgbClr val="000000">
                      <a:alpha val="43137"/>
                    </a:srgbClr>
                  </a:outerShdw>
                </a:effectLst>
                <a:latin typeface="Palatino Linotype" pitchFamily="18" charset="0"/>
                <a:cs typeface="Arial" charset="0"/>
              </a:rPr>
              <a:t>- new section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0" y="0"/>
            <a:ext cx="3017838" cy="9525"/>
          </a:xfrm>
          <a:prstGeom prst="rect">
            <a:avLst/>
          </a:prstGeom>
          <a:solidFill>
            <a:srgbClr val="000000"/>
          </a:solidFill>
          <a:ln w="9525">
            <a:solidFill>
              <a:schemeClr val="tx1"/>
            </a:solidFill>
            <a:miter lim="800000"/>
            <a:headEnd/>
            <a:tailEnd/>
          </a:ln>
        </p:spPr>
        <p:txBody>
          <a:bodyPr wrap="none" anchor="ctr">
            <a:spAutoFit/>
          </a:bodyPr>
          <a:lstStyle/>
          <a:p>
            <a:endParaRPr lang="en-US"/>
          </a:p>
        </p:txBody>
      </p:sp>
      <p:sp>
        <p:nvSpPr>
          <p:cNvPr id="23555" name="Rectangle 2"/>
          <p:cNvSpPr>
            <a:spLocks noChangeArrowheads="1"/>
          </p:cNvSpPr>
          <p:nvPr/>
        </p:nvSpPr>
        <p:spPr bwMode="auto">
          <a:xfrm>
            <a:off x="0" y="9525"/>
            <a:ext cx="242888" cy="215900"/>
          </a:xfrm>
          <a:prstGeom prst="rect">
            <a:avLst/>
          </a:prstGeom>
          <a:noFill/>
          <a:ln w="9525">
            <a:noFill/>
            <a:miter lim="800000"/>
            <a:headEnd/>
            <a:tailEnd/>
          </a:ln>
        </p:spPr>
        <p:txBody>
          <a:bodyPr wrap="none" anchor="ctr">
            <a:spAutoFit/>
          </a:bodyPr>
          <a:lstStyle/>
          <a:p>
            <a:r>
              <a:rPr lang="en-US" sz="800">
                <a:ea typeface="Calibri" pitchFamily="34" charset="0"/>
                <a:cs typeface="Times New Roman" pitchFamily="18" charset="0"/>
              </a:rPr>
              <a:t> [</a:t>
            </a:r>
            <a:endParaRPr lang="en-US">
              <a:ea typeface="Calibri" pitchFamily="34" charset="0"/>
              <a:cs typeface="Times New Roman" pitchFamily="18" charset="0"/>
            </a:endParaRPr>
          </a:p>
        </p:txBody>
      </p:sp>
      <p:sp>
        <p:nvSpPr>
          <p:cNvPr id="8" name="Slide Number Placeholder 7"/>
          <p:cNvSpPr>
            <a:spLocks noGrp="1"/>
          </p:cNvSpPr>
          <p:nvPr>
            <p:ph type="sldNum" sz="quarter" idx="12"/>
          </p:nvPr>
        </p:nvSpPr>
        <p:spPr/>
        <p:txBody>
          <a:bodyPr/>
          <a:lstStyle/>
          <a:p>
            <a:pPr>
              <a:defRPr/>
            </a:pPr>
            <a:fld id="{AE2A59FE-CB92-419A-A143-725562B6D227}" type="slidenum">
              <a:rPr lang="en-US" smtClean="0"/>
              <a:pPr>
                <a:defRPr/>
              </a:pPr>
              <a:t>14</a:t>
            </a:fld>
            <a:endParaRPr lang="en-US"/>
          </a:p>
        </p:txBody>
      </p:sp>
      <p:sp>
        <p:nvSpPr>
          <p:cNvPr id="10" name="TextBox 9"/>
          <p:cNvSpPr txBox="1">
            <a:spLocks noChangeArrowheads="1"/>
          </p:cNvSpPr>
          <p:nvPr/>
        </p:nvSpPr>
        <p:spPr bwMode="auto">
          <a:xfrm>
            <a:off x="228600" y="228600"/>
            <a:ext cx="2709863" cy="646113"/>
          </a:xfrm>
          <a:prstGeom prst="rect">
            <a:avLst/>
          </a:prstGeom>
          <a:noFill/>
          <a:ln w="9525">
            <a:solidFill>
              <a:srgbClr val="FFFF00"/>
            </a:solidFill>
            <a:miter lim="800000"/>
            <a:headEnd/>
            <a:tailEnd/>
          </a:ln>
        </p:spPr>
        <p:txBody>
          <a:bodyPr wrap="none">
            <a:spAutoFit/>
          </a:bodyPr>
          <a:lstStyle/>
          <a:p>
            <a:pPr>
              <a:defRPr/>
            </a:pPr>
            <a:r>
              <a:rPr lang="en-US" sz="3600" dirty="0">
                <a:solidFill>
                  <a:srgbClr val="FFFF00"/>
                </a:solidFill>
                <a:effectLst>
                  <a:outerShdw blurRad="38100" dist="38100" dir="2700000" algn="tl">
                    <a:srgbClr val="000000">
                      <a:alpha val="43137"/>
                    </a:srgbClr>
                  </a:outerShdw>
                </a:effectLst>
                <a:latin typeface="Palatino Linotype" pitchFamily="18" charset="0"/>
                <a:cs typeface="Arial" charset="0"/>
              </a:rPr>
              <a:t>Aquatic Life</a:t>
            </a:r>
          </a:p>
        </p:txBody>
      </p:sp>
      <p:sp>
        <p:nvSpPr>
          <p:cNvPr id="11" name="Rectangle 10"/>
          <p:cNvSpPr/>
          <p:nvPr/>
        </p:nvSpPr>
        <p:spPr>
          <a:xfrm>
            <a:off x="3048000" y="228600"/>
            <a:ext cx="3049588" cy="830263"/>
          </a:xfrm>
          <a:prstGeom prst="rect">
            <a:avLst/>
          </a:prstGeom>
        </p:spPr>
        <p:txBody>
          <a:bodyPr wrap="none">
            <a:spAutoFit/>
          </a:bodyPr>
          <a:lstStyle/>
          <a:p>
            <a:pPr>
              <a:defRPr/>
            </a:pPr>
            <a:r>
              <a:rPr lang="en-US" sz="2400" dirty="0">
                <a:solidFill>
                  <a:schemeClr val="bg1"/>
                </a:solidFill>
                <a:effectLst>
                  <a:outerShdw blurRad="38100" dist="38100" dir="2700000" algn="tl">
                    <a:srgbClr val="000000">
                      <a:alpha val="43137"/>
                    </a:srgbClr>
                  </a:outerShdw>
                </a:effectLst>
                <a:latin typeface="Palatino Linotype" pitchFamily="18" charset="0"/>
                <a:cs typeface="Arial" charset="0"/>
              </a:rPr>
              <a:t>Submerged Aquatic  </a:t>
            </a:r>
          </a:p>
          <a:p>
            <a:pPr>
              <a:defRPr/>
            </a:pPr>
            <a:r>
              <a:rPr lang="en-US" sz="2400" dirty="0">
                <a:solidFill>
                  <a:schemeClr val="bg1"/>
                </a:solidFill>
                <a:effectLst>
                  <a:outerShdw blurRad="38100" dist="38100" dir="2700000" algn="tl">
                    <a:srgbClr val="000000">
                      <a:alpha val="43137"/>
                    </a:srgbClr>
                  </a:outerShdw>
                </a:effectLst>
                <a:latin typeface="Palatino Linotype" pitchFamily="18" charset="0"/>
                <a:cs typeface="Arial" charset="0"/>
              </a:rPr>
              <a:t>Vegetation</a:t>
            </a:r>
            <a:endParaRPr lang="en-US" sz="2400" dirty="0">
              <a:solidFill>
                <a:schemeClr val="bg1"/>
              </a:solidFill>
              <a:latin typeface="Arial" charset="0"/>
              <a:cs typeface="Arial" charset="0"/>
            </a:endParaRPr>
          </a:p>
        </p:txBody>
      </p:sp>
      <p:sp>
        <p:nvSpPr>
          <p:cNvPr id="12" name="Rectangle 11"/>
          <p:cNvSpPr/>
          <p:nvPr/>
        </p:nvSpPr>
        <p:spPr>
          <a:xfrm>
            <a:off x="6019800" y="304800"/>
            <a:ext cx="2590800" cy="646113"/>
          </a:xfrm>
          <a:prstGeom prst="rect">
            <a:avLst/>
          </a:prstGeom>
          <a:ln>
            <a:solidFill>
              <a:schemeClr val="bg1"/>
            </a:solidFill>
          </a:ln>
        </p:spPr>
        <p:txBody>
          <a:bodyPr>
            <a:spAutoFit/>
          </a:bodyPr>
          <a:lstStyle/>
          <a:p>
            <a:pPr marL="231775" indent="-231775">
              <a:defRPr/>
            </a:pPr>
            <a:r>
              <a:rPr lang="en-US" dirty="0">
                <a:solidFill>
                  <a:schemeClr val="bg1"/>
                </a:solidFill>
                <a:effectLst>
                  <a:outerShdw blurRad="38100" dist="38100" dir="2700000" algn="tl">
                    <a:srgbClr val="000000">
                      <a:alpha val="43137"/>
                    </a:srgbClr>
                  </a:outerShdw>
                </a:effectLst>
                <a:latin typeface="Palatino Linotype" pitchFamily="18" charset="0"/>
                <a:cs typeface="Arial" charset="0"/>
              </a:rPr>
              <a:t>Gerry Pinto, Ph. D.</a:t>
            </a:r>
          </a:p>
          <a:p>
            <a:pPr marL="231775" indent="-231775">
              <a:defRPr/>
            </a:pPr>
            <a:r>
              <a:rPr lang="en-US" dirty="0">
                <a:solidFill>
                  <a:schemeClr val="bg1"/>
                </a:solidFill>
                <a:effectLst>
                  <a:outerShdw blurRad="38100" dist="38100" dir="2700000" algn="tl">
                    <a:srgbClr val="000000">
                      <a:alpha val="43137"/>
                    </a:srgbClr>
                  </a:outerShdw>
                </a:effectLst>
                <a:latin typeface="Palatino Linotype" pitchFamily="18" charset="0"/>
                <a:cs typeface="Arial" charset="0"/>
              </a:rPr>
              <a:t>Jacksonville University</a:t>
            </a:r>
            <a:endParaRPr lang="en-US" i="1" dirty="0">
              <a:solidFill>
                <a:schemeClr val="bg1"/>
              </a:solidFill>
              <a:effectLst>
                <a:outerShdw blurRad="38100" dist="38100" dir="2700000" algn="tl">
                  <a:srgbClr val="000000">
                    <a:alpha val="43137"/>
                  </a:srgbClr>
                </a:outerShdw>
              </a:effectLst>
              <a:latin typeface="Palatino Linotype" pitchFamily="18" charset="0"/>
              <a:cs typeface="Arial" charset="0"/>
            </a:endParaRPr>
          </a:p>
        </p:txBody>
      </p:sp>
      <p:pic>
        <p:nvPicPr>
          <p:cNvPr id="23560" name="Picture 4"/>
          <p:cNvPicPr>
            <a:picLocks noChangeAspect="1" noChangeArrowheads="1"/>
          </p:cNvPicPr>
          <p:nvPr/>
        </p:nvPicPr>
        <p:blipFill>
          <a:blip r:embed="rId3" cstate="print"/>
          <a:srcRect/>
          <a:stretch>
            <a:fillRect/>
          </a:stretch>
        </p:blipFill>
        <p:spPr bwMode="auto">
          <a:xfrm>
            <a:off x="304800" y="1066800"/>
            <a:ext cx="1439863" cy="1828800"/>
          </a:xfrm>
          <a:prstGeom prst="rect">
            <a:avLst/>
          </a:prstGeom>
          <a:noFill/>
          <a:ln w="9525">
            <a:noFill/>
            <a:miter lim="800000"/>
            <a:headEnd/>
            <a:tailEnd/>
          </a:ln>
        </p:spPr>
      </p:pic>
      <p:pic>
        <p:nvPicPr>
          <p:cNvPr id="23561" name="Picture 5"/>
          <p:cNvPicPr>
            <a:picLocks noChangeAspect="1" noChangeArrowheads="1"/>
          </p:cNvPicPr>
          <p:nvPr/>
        </p:nvPicPr>
        <p:blipFill>
          <a:blip r:embed="rId4" cstate="print"/>
          <a:srcRect/>
          <a:stretch>
            <a:fillRect/>
          </a:stretch>
        </p:blipFill>
        <p:spPr bwMode="auto">
          <a:xfrm>
            <a:off x="2038350" y="1143000"/>
            <a:ext cx="1397000" cy="1371600"/>
          </a:xfrm>
          <a:prstGeom prst="rect">
            <a:avLst/>
          </a:prstGeom>
          <a:noFill/>
          <a:ln w="9525">
            <a:noFill/>
            <a:miter lim="800000"/>
            <a:headEnd/>
            <a:tailEnd/>
          </a:ln>
        </p:spPr>
      </p:pic>
      <p:pic>
        <p:nvPicPr>
          <p:cNvPr id="23562" name="Picture 6"/>
          <p:cNvPicPr>
            <a:picLocks noChangeAspect="1" noChangeArrowheads="1"/>
          </p:cNvPicPr>
          <p:nvPr/>
        </p:nvPicPr>
        <p:blipFill>
          <a:blip r:embed="rId5" cstate="print"/>
          <a:srcRect/>
          <a:stretch>
            <a:fillRect/>
          </a:stretch>
        </p:blipFill>
        <p:spPr bwMode="auto">
          <a:xfrm>
            <a:off x="3729038" y="1219200"/>
            <a:ext cx="1609725" cy="1371600"/>
          </a:xfrm>
          <a:prstGeom prst="rect">
            <a:avLst/>
          </a:prstGeom>
          <a:noFill/>
          <a:ln w="9525">
            <a:noFill/>
            <a:miter lim="800000"/>
            <a:headEnd/>
            <a:tailEnd/>
          </a:ln>
        </p:spPr>
      </p:pic>
      <p:pic>
        <p:nvPicPr>
          <p:cNvPr id="23563" name="Picture 7"/>
          <p:cNvPicPr>
            <a:picLocks noChangeAspect="1" noChangeArrowheads="1"/>
          </p:cNvPicPr>
          <p:nvPr/>
        </p:nvPicPr>
        <p:blipFill>
          <a:blip r:embed="rId6" cstate="print"/>
          <a:srcRect/>
          <a:stretch>
            <a:fillRect/>
          </a:stretch>
        </p:blipFill>
        <p:spPr bwMode="auto">
          <a:xfrm>
            <a:off x="5632450" y="1219200"/>
            <a:ext cx="1236663" cy="1371600"/>
          </a:xfrm>
          <a:prstGeom prst="rect">
            <a:avLst/>
          </a:prstGeom>
          <a:noFill/>
          <a:ln w="9525">
            <a:noFill/>
            <a:miter lim="800000"/>
            <a:headEnd/>
            <a:tailEnd/>
          </a:ln>
        </p:spPr>
      </p:pic>
      <p:pic>
        <p:nvPicPr>
          <p:cNvPr id="23564" name="Picture 8"/>
          <p:cNvPicPr>
            <a:picLocks noChangeAspect="1" noChangeArrowheads="1"/>
          </p:cNvPicPr>
          <p:nvPr/>
        </p:nvPicPr>
        <p:blipFill>
          <a:blip r:embed="rId7" cstate="print"/>
          <a:srcRect/>
          <a:stretch>
            <a:fillRect/>
          </a:stretch>
        </p:blipFill>
        <p:spPr bwMode="auto">
          <a:xfrm>
            <a:off x="7162800" y="1219200"/>
            <a:ext cx="1485900" cy="1371600"/>
          </a:xfrm>
          <a:prstGeom prst="rect">
            <a:avLst/>
          </a:prstGeom>
          <a:noFill/>
          <a:ln w="9525">
            <a:noFill/>
            <a:miter lim="800000"/>
            <a:headEnd/>
            <a:tailEnd/>
          </a:ln>
        </p:spPr>
      </p:pic>
      <p:pic>
        <p:nvPicPr>
          <p:cNvPr id="23565" name="Picture 9"/>
          <p:cNvPicPr>
            <a:picLocks noChangeAspect="1" noChangeArrowheads="1"/>
          </p:cNvPicPr>
          <p:nvPr/>
        </p:nvPicPr>
        <p:blipFill>
          <a:blip r:embed="rId8" cstate="print"/>
          <a:srcRect/>
          <a:stretch>
            <a:fillRect/>
          </a:stretch>
        </p:blipFill>
        <p:spPr bwMode="auto">
          <a:xfrm>
            <a:off x="457200" y="2971800"/>
            <a:ext cx="1241425" cy="1371600"/>
          </a:xfrm>
          <a:prstGeom prst="rect">
            <a:avLst/>
          </a:prstGeom>
          <a:noFill/>
          <a:ln w="9525">
            <a:noFill/>
            <a:miter lim="800000"/>
            <a:headEnd/>
            <a:tailEnd/>
          </a:ln>
        </p:spPr>
      </p:pic>
      <p:pic>
        <p:nvPicPr>
          <p:cNvPr id="23566" name="Picture 10"/>
          <p:cNvPicPr>
            <a:picLocks noChangeAspect="1" noChangeArrowheads="1"/>
          </p:cNvPicPr>
          <p:nvPr/>
        </p:nvPicPr>
        <p:blipFill>
          <a:blip r:embed="rId9" cstate="print"/>
          <a:srcRect/>
          <a:stretch>
            <a:fillRect/>
          </a:stretch>
        </p:blipFill>
        <p:spPr bwMode="auto">
          <a:xfrm>
            <a:off x="1981200" y="2743200"/>
            <a:ext cx="1111250" cy="1371600"/>
          </a:xfrm>
          <a:prstGeom prst="rect">
            <a:avLst/>
          </a:prstGeom>
          <a:noFill/>
          <a:ln w="9525">
            <a:noFill/>
            <a:miter lim="800000"/>
            <a:headEnd/>
            <a:tailEnd/>
          </a:ln>
        </p:spPr>
      </p:pic>
      <p:pic>
        <p:nvPicPr>
          <p:cNvPr id="23567" name="Picture 11"/>
          <p:cNvPicPr>
            <a:picLocks noChangeAspect="1" noChangeArrowheads="1"/>
          </p:cNvPicPr>
          <p:nvPr/>
        </p:nvPicPr>
        <p:blipFill>
          <a:blip r:embed="rId10" cstate="print"/>
          <a:srcRect/>
          <a:stretch>
            <a:fillRect/>
          </a:stretch>
        </p:blipFill>
        <p:spPr bwMode="auto">
          <a:xfrm>
            <a:off x="3276600" y="2743200"/>
            <a:ext cx="1619250" cy="1371600"/>
          </a:xfrm>
          <a:prstGeom prst="rect">
            <a:avLst/>
          </a:prstGeom>
          <a:noFill/>
          <a:ln w="9525">
            <a:noFill/>
            <a:miter lim="800000"/>
            <a:headEnd/>
            <a:tailEnd/>
          </a:ln>
        </p:spPr>
      </p:pic>
      <p:pic>
        <p:nvPicPr>
          <p:cNvPr id="23568" name="Picture 12"/>
          <p:cNvPicPr>
            <a:picLocks noChangeAspect="1" noChangeArrowheads="1"/>
          </p:cNvPicPr>
          <p:nvPr/>
        </p:nvPicPr>
        <p:blipFill>
          <a:blip r:embed="rId11" cstate="print"/>
          <a:srcRect/>
          <a:stretch>
            <a:fillRect/>
          </a:stretch>
        </p:blipFill>
        <p:spPr bwMode="auto">
          <a:xfrm>
            <a:off x="6135688" y="2743200"/>
            <a:ext cx="1512887" cy="1371600"/>
          </a:xfrm>
          <a:prstGeom prst="rect">
            <a:avLst/>
          </a:prstGeom>
          <a:noFill/>
          <a:ln w="9525">
            <a:noFill/>
            <a:miter lim="800000"/>
            <a:headEnd/>
            <a:tailEnd/>
          </a:ln>
        </p:spPr>
      </p:pic>
      <p:pic>
        <p:nvPicPr>
          <p:cNvPr id="23569" name="Picture 13"/>
          <p:cNvPicPr>
            <a:picLocks noChangeAspect="1" noChangeArrowheads="1"/>
          </p:cNvPicPr>
          <p:nvPr/>
        </p:nvPicPr>
        <p:blipFill>
          <a:blip r:embed="rId12" cstate="print"/>
          <a:srcRect/>
          <a:stretch>
            <a:fillRect/>
          </a:stretch>
        </p:blipFill>
        <p:spPr bwMode="auto">
          <a:xfrm>
            <a:off x="7848600" y="2667000"/>
            <a:ext cx="1154113" cy="1371600"/>
          </a:xfrm>
          <a:prstGeom prst="rect">
            <a:avLst/>
          </a:prstGeom>
          <a:noFill/>
          <a:ln w="9525">
            <a:noFill/>
            <a:miter lim="800000"/>
            <a:headEnd/>
            <a:tailEnd/>
          </a:ln>
        </p:spPr>
      </p:pic>
      <p:pic>
        <p:nvPicPr>
          <p:cNvPr id="23570" name="Picture 14"/>
          <p:cNvPicPr>
            <a:picLocks noChangeAspect="1" noChangeArrowheads="1"/>
          </p:cNvPicPr>
          <p:nvPr/>
        </p:nvPicPr>
        <p:blipFill>
          <a:blip r:embed="rId13" cstate="print"/>
          <a:srcRect/>
          <a:stretch>
            <a:fillRect/>
          </a:stretch>
        </p:blipFill>
        <p:spPr bwMode="auto">
          <a:xfrm>
            <a:off x="5105400" y="2514600"/>
            <a:ext cx="828675" cy="1828800"/>
          </a:xfrm>
          <a:prstGeom prst="rect">
            <a:avLst/>
          </a:prstGeom>
          <a:noFill/>
          <a:ln w="9525">
            <a:noFill/>
            <a:miter lim="800000"/>
            <a:headEnd/>
            <a:tailEnd/>
          </a:ln>
        </p:spPr>
      </p:pic>
      <p:sp>
        <p:nvSpPr>
          <p:cNvPr id="35" name="TextBox 34"/>
          <p:cNvSpPr txBox="1"/>
          <p:nvPr/>
        </p:nvSpPr>
        <p:spPr>
          <a:xfrm>
            <a:off x="152400" y="4495800"/>
            <a:ext cx="4800600" cy="2215991"/>
          </a:xfrm>
          <a:prstGeom prst="rect">
            <a:avLst/>
          </a:prstGeom>
          <a:noFill/>
        </p:spPr>
        <p:txBody>
          <a:bodyPr wrap="square">
            <a:spAutoFit/>
          </a:bodyPr>
          <a:lstStyle/>
          <a:p>
            <a:pPr>
              <a:tabLst>
                <a:tab pos="112713" algn="l"/>
                <a:tab pos="6399213" algn="l"/>
              </a:tabLst>
              <a:defRPr/>
            </a:pPr>
            <a:r>
              <a:rPr lang="en-US" sz="2800" dirty="0">
                <a:solidFill>
                  <a:srgbClr val="FFFF00"/>
                </a:solidFill>
                <a:effectLst>
                  <a:outerShdw blurRad="38100" dist="38100" dir="2700000" algn="tl">
                    <a:srgbClr val="000000">
                      <a:alpha val="43137"/>
                    </a:srgbClr>
                  </a:outerShdw>
                </a:effectLst>
                <a:latin typeface="Palatino Linotype" pitchFamily="18" charset="0"/>
                <a:ea typeface="Calibri" pitchFamily="34" charset="0"/>
                <a:cs typeface="Times New Roman" pitchFamily="18" charset="0"/>
              </a:rPr>
              <a:t>Significance</a:t>
            </a:r>
          </a:p>
          <a:p>
            <a:pPr marL="457200" lvl="1" indent="-171450">
              <a:spcAft>
                <a:spcPts val="400"/>
              </a:spcAft>
              <a:buFontTx/>
              <a:buChar char="-"/>
              <a:tabLst>
                <a:tab pos="112713" algn="l"/>
                <a:tab pos="6399213" algn="l"/>
              </a:tabLst>
              <a:defRPr/>
            </a:pPr>
            <a:r>
              <a:rPr lang="en-US" sz="2000" dirty="0" smtClean="0">
                <a:solidFill>
                  <a:schemeClr val="bg1"/>
                </a:solidFill>
                <a:latin typeface="Palatino Linotype" pitchFamily="18" charset="0"/>
                <a:ea typeface="Calibri" pitchFamily="34" charset="0"/>
                <a:cs typeface="Times New Roman" pitchFamily="18" charset="0"/>
              </a:rPr>
              <a:t>Nurseries</a:t>
            </a:r>
            <a:endParaRPr lang="en-US" sz="2000" dirty="0">
              <a:solidFill>
                <a:schemeClr val="bg1"/>
              </a:solidFill>
              <a:latin typeface="Palatino Linotype" pitchFamily="18" charset="0"/>
              <a:ea typeface="Calibri" pitchFamily="34" charset="0"/>
              <a:cs typeface="Times New Roman" pitchFamily="18" charset="0"/>
            </a:endParaRPr>
          </a:p>
          <a:p>
            <a:pPr marL="457200" lvl="1" indent="-171450">
              <a:spcAft>
                <a:spcPts val="400"/>
              </a:spcAft>
              <a:buFontTx/>
              <a:buChar char="-"/>
              <a:tabLst>
                <a:tab pos="112713" algn="l"/>
                <a:tab pos="6399213" algn="l"/>
              </a:tabLst>
              <a:defRPr/>
            </a:pPr>
            <a:r>
              <a:rPr lang="en-US" sz="2000" dirty="0">
                <a:solidFill>
                  <a:schemeClr val="bg1"/>
                </a:solidFill>
                <a:latin typeface="Palatino Linotype" pitchFamily="18" charset="0"/>
                <a:ea typeface="Calibri" pitchFamily="34" charset="0"/>
                <a:cs typeface="Times New Roman" pitchFamily="18" charset="0"/>
              </a:rPr>
              <a:t>Food for manatees, fish, invertebrates</a:t>
            </a:r>
          </a:p>
          <a:p>
            <a:pPr marL="457200" lvl="1" indent="-171450">
              <a:spcAft>
                <a:spcPts val="400"/>
              </a:spcAft>
              <a:buFontTx/>
              <a:buChar char="-"/>
              <a:tabLst>
                <a:tab pos="112713" algn="l"/>
                <a:tab pos="6399213" algn="l"/>
              </a:tabLst>
              <a:defRPr/>
            </a:pPr>
            <a:r>
              <a:rPr lang="en-US" sz="2000" dirty="0">
                <a:solidFill>
                  <a:schemeClr val="bg1"/>
                </a:solidFill>
                <a:latin typeface="Palatino Linotype" pitchFamily="18" charset="0"/>
                <a:ea typeface="Calibri" pitchFamily="34" charset="0"/>
                <a:cs typeface="Times New Roman" pitchFamily="18" charset="0"/>
              </a:rPr>
              <a:t>Improves water </a:t>
            </a:r>
            <a:r>
              <a:rPr lang="en-US" sz="2000" dirty="0" smtClean="0">
                <a:solidFill>
                  <a:schemeClr val="bg1"/>
                </a:solidFill>
                <a:latin typeface="Palatino Linotype" pitchFamily="18" charset="0"/>
                <a:ea typeface="Calibri" pitchFamily="34" charset="0"/>
                <a:cs typeface="Times New Roman" pitchFamily="18" charset="0"/>
              </a:rPr>
              <a:t>quality</a:t>
            </a:r>
            <a:endParaRPr lang="en-US" sz="2000" dirty="0">
              <a:solidFill>
                <a:schemeClr val="bg1"/>
              </a:solidFill>
              <a:latin typeface="Palatino Linotype" pitchFamily="18" charset="0"/>
              <a:ea typeface="Calibri" pitchFamily="34" charset="0"/>
              <a:cs typeface="Times New Roman" pitchFamily="18" charset="0"/>
            </a:endParaRPr>
          </a:p>
          <a:p>
            <a:pPr marL="457200" lvl="1" indent="-171450">
              <a:spcAft>
                <a:spcPts val="400"/>
              </a:spcAft>
              <a:buFontTx/>
              <a:buChar char="-"/>
              <a:tabLst>
                <a:tab pos="112713" algn="l"/>
                <a:tab pos="6399213" algn="l"/>
              </a:tabLst>
              <a:defRPr/>
            </a:pPr>
            <a:r>
              <a:rPr lang="en-US" sz="2000" dirty="0">
                <a:solidFill>
                  <a:schemeClr val="bg1"/>
                </a:solidFill>
                <a:latin typeface="Palatino Linotype" pitchFamily="18" charset="0"/>
                <a:ea typeface="Calibri" pitchFamily="34" charset="0"/>
                <a:cs typeface="Times New Roman" pitchFamily="18" charset="0"/>
              </a:rPr>
              <a:t>Reduces erosion</a:t>
            </a:r>
          </a:p>
        </p:txBody>
      </p:sp>
      <p:sp>
        <p:nvSpPr>
          <p:cNvPr id="23572" name="Rectangle 35"/>
          <p:cNvSpPr>
            <a:spLocks noChangeArrowheads="1"/>
          </p:cNvSpPr>
          <p:nvPr/>
        </p:nvSpPr>
        <p:spPr bwMode="auto">
          <a:xfrm>
            <a:off x="5105400" y="2667000"/>
            <a:ext cx="838200" cy="400050"/>
          </a:xfrm>
          <a:prstGeom prst="rect">
            <a:avLst/>
          </a:prstGeom>
          <a:noFill/>
          <a:ln w="9525">
            <a:noFill/>
            <a:miter lim="800000"/>
            <a:headEnd/>
            <a:tailEnd/>
          </a:ln>
        </p:spPr>
        <p:txBody>
          <a:bodyPr>
            <a:spAutoFit/>
          </a:bodyPr>
          <a:lstStyle/>
          <a:p>
            <a:r>
              <a:rPr lang="en-US" sz="1000" b="1" i="1"/>
              <a:t>Horned </a:t>
            </a:r>
          </a:p>
          <a:p>
            <a:r>
              <a:rPr lang="en-US" sz="1000" b="1" i="1"/>
              <a:t>pondweed </a:t>
            </a:r>
          </a:p>
        </p:txBody>
      </p:sp>
      <p:sp>
        <p:nvSpPr>
          <p:cNvPr id="23573" name="Rectangle 36"/>
          <p:cNvSpPr>
            <a:spLocks noChangeArrowheads="1"/>
          </p:cNvSpPr>
          <p:nvPr/>
        </p:nvSpPr>
        <p:spPr bwMode="auto">
          <a:xfrm>
            <a:off x="7848600" y="2819400"/>
            <a:ext cx="1143000" cy="430213"/>
          </a:xfrm>
          <a:prstGeom prst="rect">
            <a:avLst/>
          </a:prstGeom>
          <a:noFill/>
          <a:ln w="9525">
            <a:noFill/>
            <a:miter lim="800000"/>
            <a:headEnd/>
            <a:tailEnd/>
          </a:ln>
        </p:spPr>
        <p:txBody>
          <a:bodyPr/>
          <a:lstStyle/>
          <a:p>
            <a:r>
              <a:rPr lang="en-US" sz="1000" b="1" i="1"/>
              <a:t>Awl-leaf arrowhead</a:t>
            </a:r>
          </a:p>
        </p:txBody>
      </p:sp>
      <p:sp>
        <p:nvSpPr>
          <p:cNvPr id="23574" name="Rectangle 37"/>
          <p:cNvSpPr>
            <a:spLocks noChangeArrowheads="1"/>
          </p:cNvSpPr>
          <p:nvPr/>
        </p:nvSpPr>
        <p:spPr bwMode="auto">
          <a:xfrm>
            <a:off x="6096000" y="2895600"/>
            <a:ext cx="1447800" cy="246063"/>
          </a:xfrm>
          <a:prstGeom prst="rect">
            <a:avLst/>
          </a:prstGeom>
          <a:noFill/>
          <a:ln w="9525">
            <a:noFill/>
            <a:miter lim="800000"/>
            <a:headEnd/>
            <a:tailEnd/>
          </a:ln>
        </p:spPr>
        <p:txBody>
          <a:bodyPr>
            <a:spAutoFit/>
          </a:bodyPr>
          <a:lstStyle/>
          <a:p>
            <a:r>
              <a:rPr lang="en-US" sz="1000" b="1" i="1"/>
              <a:t>Small pondweed </a:t>
            </a:r>
          </a:p>
        </p:txBody>
      </p:sp>
      <p:sp>
        <p:nvSpPr>
          <p:cNvPr id="23575" name="Rectangle 38"/>
          <p:cNvSpPr>
            <a:spLocks noChangeArrowheads="1"/>
          </p:cNvSpPr>
          <p:nvPr/>
        </p:nvSpPr>
        <p:spPr bwMode="auto">
          <a:xfrm>
            <a:off x="3276600" y="2895600"/>
            <a:ext cx="1524000" cy="246063"/>
          </a:xfrm>
          <a:prstGeom prst="rect">
            <a:avLst/>
          </a:prstGeom>
          <a:noFill/>
          <a:ln w="9525">
            <a:noFill/>
            <a:miter lim="800000"/>
            <a:headEnd/>
            <a:tailEnd/>
          </a:ln>
        </p:spPr>
        <p:txBody>
          <a:bodyPr>
            <a:spAutoFit/>
          </a:bodyPr>
          <a:lstStyle/>
          <a:p>
            <a:r>
              <a:rPr lang="en-US" sz="1000" b="1" i="1"/>
              <a:t>Sago pondweed </a:t>
            </a:r>
          </a:p>
        </p:txBody>
      </p:sp>
      <p:sp>
        <p:nvSpPr>
          <p:cNvPr id="23576" name="Rectangle 39"/>
          <p:cNvSpPr>
            <a:spLocks noChangeArrowheads="1"/>
          </p:cNvSpPr>
          <p:nvPr/>
        </p:nvSpPr>
        <p:spPr bwMode="auto">
          <a:xfrm>
            <a:off x="1981200" y="2895600"/>
            <a:ext cx="1066800" cy="246063"/>
          </a:xfrm>
          <a:prstGeom prst="rect">
            <a:avLst/>
          </a:prstGeom>
          <a:noFill/>
          <a:ln w="9525">
            <a:noFill/>
            <a:miter lim="800000"/>
            <a:headEnd/>
            <a:tailEnd/>
          </a:ln>
        </p:spPr>
        <p:txBody>
          <a:bodyPr>
            <a:spAutoFit/>
          </a:bodyPr>
          <a:lstStyle/>
          <a:p>
            <a:r>
              <a:rPr lang="en-US" sz="1000" b="1" i="1" dirty="0"/>
              <a:t>Baby’s-tears</a:t>
            </a:r>
          </a:p>
        </p:txBody>
      </p:sp>
      <p:sp>
        <p:nvSpPr>
          <p:cNvPr id="23577" name="Rectangle 40"/>
          <p:cNvSpPr>
            <a:spLocks noChangeArrowheads="1"/>
          </p:cNvSpPr>
          <p:nvPr/>
        </p:nvSpPr>
        <p:spPr bwMode="auto">
          <a:xfrm>
            <a:off x="457200" y="3124200"/>
            <a:ext cx="990600" cy="246063"/>
          </a:xfrm>
          <a:prstGeom prst="rect">
            <a:avLst/>
          </a:prstGeom>
          <a:noFill/>
          <a:ln w="9525">
            <a:noFill/>
            <a:miter lim="800000"/>
            <a:headEnd/>
            <a:tailEnd/>
          </a:ln>
        </p:spPr>
        <p:txBody>
          <a:bodyPr>
            <a:spAutoFit/>
          </a:bodyPr>
          <a:lstStyle/>
          <a:p>
            <a:r>
              <a:rPr lang="en-US" sz="1000" b="1" i="1"/>
              <a:t>Water thyme</a:t>
            </a:r>
          </a:p>
        </p:txBody>
      </p:sp>
      <p:sp>
        <p:nvSpPr>
          <p:cNvPr id="23578" name="Rectangle 41"/>
          <p:cNvSpPr>
            <a:spLocks noChangeArrowheads="1"/>
          </p:cNvSpPr>
          <p:nvPr/>
        </p:nvSpPr>
        <p:spPr bwMode="auto">
          <a:xfrm>
            <a:off x="304800" y="1143000"/>
            <a:ext cx="1143000" cy="246063"/>
          </a:xfrm>
          <a:prstGeom prst="rect">
            <a:avLst/>
          </a:prstGeom>
          <a:noFill/>
          <a:ln w="9525">
            <a:noFill/>
            <a:miter lim="800000"/>
            <a:headEnd/>
            <a:tailEnd/>
          </a:ln>
        </p:spPr>
        <p:txBody>
          <a:bodyPr>
            <a:spAutoFit/>
          </a:bodyPr>
          <a:lstStyle/>
          <a:p>
            <a:r>
              <a:rPr lang="en-US" sz="1000" b="1" i="1"/>
              <a:t>Tape grass</a:t>
            </a:r>
          </a:p>
        </p:txBody>
      </p:sp>
      <p:sp>
        <p:nvSpPr>
          <p:cNvPr id="23579" name="Rectangle 42"/>
          <p:cNvSpPr>
            <a:spLocks noChangeArrowheads="1"/>
          </p:cNvSpPr>
          <p:nvPr/>
        </p:nvSpPr>
        <p:spPr bwMode="auto">
          <a:xfrm>
            <a:off x="2057400" y="1143000"/>
            <a:ext cx="990600" cy="246063"/>
          </a:xfrm>
          <a:prstGeom prst="rect">
            <a:avLst/>
          </a:prstGeom>
          <a:noFill/>
          <a:ln w="9525">
            <a:noFill/>
            <a:miter lim="800000"/>
            <a:headEnd/>
            <a:tailEnd/>
          </a:ln>
        </p:spPr>
        <p:txBody>
          <a:bodyPr>
            <a:spAutoFit/>
          </a:bodyPr>
          <a:lstStyle/>
          <a:p>
            <a:r>
              <a:rPr lang="en-US" sz="1000" b="1" i="1"/>
              <a:t>Water naiad</a:t>
            </a:r>
          </a:p>
        </p:txBody>
      </p:sp>
      <p:sp>
        <p:nvSpPr>
          <p:cNvPr id="23580" name="Rectangle 43"/>
          <p:cNvSpPr>
            <a:spLocks noChangeArrowheads="1"/>
          </p:cNvSpPr>
          <p:nvPr/>
        </p:nvSpPr>
        <p:spPr bwMode="auto">
          <a:xfrm>
            <a:off x="3733800" y="1219200"/>
            <a:ext cx="1219200" cy="246063"/>
          </a:xfrm>
          <a:prstGeom prst="rect">
            <a:avLst/>
          </a:prstGeom>
          <a:noFill/>
          <a:ln w="9525">
            <a:noFill/>
            <a:miter lim="800000"/>
            <a:headEnd/>
            <a:tailEnd/>
          </a:ln>
        </p:spPr>
        <p:txBody>
          <a:bodyPr>
            <a:spAutoFit/>
          </a:bodyPr>
          <a:lstStyle/>
          <a:p>
            <a:r>
              <a:rPr lang="en-US" sz="1000" b="1" i="1" dirty="0"/>
              <a:t>Widgeon grass</a:t>
            </a:r>
          </a:p>
        </p:txBody>
      </p:sp>
      <p:sp>
        <p:nvSpPr>
          <p:cNvPr id="23581" name="Rectangle 44"/>
          <p:cNvSpPr>
            <a:spLocks noChangeArrowheads="1"/>
          </p:cNvSpPr>
          <p:nvPr/>
        </p:nvSpPr>
        <p:spPr bwMode="auto">
          <a:xfrm>
            <a:off x="5638800" y="1219200"/>
            <a:ext cx="914400" cy="246063"/>
          </a:xfrm>
          <a:prstGeom prst="rect">
            <a:avLst/>
          </a:prstGeom>
          <a:noFill/>
          <a:ln w="9525">
            <a:noFill/>
            <a:miter lim="800000"/>
            <a:headEnd/>
            <a:tailEnd/>
          </a:ln>
        </p:spPr>
        <p:txBody>
          <a:bodyPr>
            <a:spAutoFit/>
          </a:bodyPr>
          <a:lstStyle/>
          <a:p>
            <a:r>
              <a:rPr lang="en-US" sz="1000" b="1" i="1"/>
              <a:t>Muskgrass</a:t>
            </a:r>
          </a:p>
        </p:txBody>
      </p:sp>
      <p:sp>
        <p:nvSpPr>
          <p:cNvPr id="23582" name="Rectangle 45"/>
          <p:cNvSpPr>
            <a:spLocks noChangeArrowheads="1"/>
          </p:cNvSpPr>
          <p:nvPr/>
        </p:nvSpPr>
        <p:spPr bwMode="auto">
          <a:xfrm>
            <a:off x="7162800" y="1219200"/>
            <a:ext cx="1295400" cy="246063"/>
          </a:xfrm>
          <a:prstGeom prst="rect">
            <a:avLst/>
          </a:prstGeom>
          <a:noFill/>
          <a:ln w="9525">
            <a:noFill/>
            <a:miter lim="800000"/>
            <a:headEnd/>
            <a:tailEnd/>
          </a:ln>
        </p:spPr>
        <p:txBody>
          <a:bodyPr>
            <a:spAutoFit/>
          </a:bodyPr>
          <a:lstStyle/>
          <a:p>
            <a:r>
              <a:rPr lang="en-US" sz="1000" b="1" i="1"/>
              <a:t>Spikerush</a:t>
            </a:r>
          </a:p>
        </p:txBody>
      </p:sp>
      <p:sp>
        <p:nvSpPr>
          <p:cNvPr id="34" name="TextBox 33"/>
          <p:cNvSpPr txBox="1"/>
          <p:nvPr/>
        </p:nvSpPr>
        <p:spPr>
          <a:xfrm>
            <a:off x="5029200" y="4419600"/>
            <a:ext cx="3886200" cy="2267287"/>
          </a:xfrm>
          <a:prstGeom prst="rect">
            <a:avLst/>
          </a:prstGeom>
          <a:noFill/>
        </p:spPr>
        <p:txBody>
          <a:bodyPr wrap="square">
            <a:spAutoFit/>
          </a:bodyPr>
          <a:lstStyle/>
          <a:p>
            <a:pPr>
              <a:tabLst>
                <a:tab pos="112713" algn="l"/>
                <a:tab pos="6399213" algn="l"/>
              </a:tabLst>
              <a:defRPr/>
            </a:pPr>
            <a:r>
              <a:rPr lang="en-US" sz="2800" dirty="0" smtClean="0">
                <a:solidFill>
                  <a:srgbClr val="FFFF00"/>
                </a:solidFill>
                <a:effectLst>
                  <a:outerShdw blurRad="38100" dist="38100" dir="2700000" algn="tl">
                    <a:srgbClr val="000000">
                      <a:alpha val="43137"/>
                    </a:srgbClr>
                  </a:outerShdw>
                </a:effectLst>
                <a:latin typeface="Palatino Linotype" pitchFamily="18" charset="0"/>
                <a:ea typeface="Calibri" pitchFamily="34" charset="0"/>
                <a:cs typeface="Times New Roman" pitchFamily="18" charset="0"/>
              </a:rPr>
              <a:t>Critical Conditions</a:t>
            </a:r>
            <a:endParaRPr lang="en-US" sz="2800" dirty="0">
              <a:solidFill>
                <a:srgbClr val="FFFF00"/>
              </a:solidFill>
              <a:effectLst>
                <a:outerShdw blurRad="38100" dist="38100" dir="2700000" algn="tl">
                  <a:srgbClr val="000000">
                    <a:alpha val="43137"/>
                  </a:srgbClr>
                </a:outerShdw>
              </a:effectLst>
              <a:latin typeface="Palatino Linotype" pitchFamily="18" charset="0"/>
              <a:ea typeface="Calibri" pitchFamily="34" charset="0"/>
              <a:cs typeface="Times New Roman" pitchFamily="18" charset="0"/>
            </a:endParaRPr>
          </a:p>
          <a:p>
            <a:pPr marL="457200" lvl="1" indent="-171450">
              <a:spcAft>
                <a:spcPts val="400"/>
              </a:spcAft>
              <a:buFontTx/>
              <a:buChar char="-"/>
              <a:tabLst>
                <a:tab pos="112713" algn="l"/>
                <a:tab pos="6399213" algn="l"/>
              </a:tabLst>
              <a:defRPr/>
            </a:pPr>
            <a:r>
              <a:rPr lang="en-US" sz="2000" dirty="0" smtClean="0">
                <a:solidFill>
                  <a:schemeClr val="bg1"/>
                </a:solidFill>
                <a:latin typeface="Palatino Linotype" pitchFamily="18" charset="0"/>
                <a:ea typeface="Calibri" pitchFamily="34" charset="0"/>
                <a:cs typeface="Times New Roman" pitchFamily="18" charset="0"/>
              </a:rPr>
              <a:t>Salinity</a:t>
            </a:r>
          </a:p>
          <a:p>
            <a:pPr marL="457200" lvl="1" indent="-171450">
              <a:spcAft>
                <a:spcPts val="400"/>
              </a:spcAft>
              <a:buFontTx/>
              <a:buChar char="-"/>
              <a:tabLst>
                <a:tab pos="112713" algn="l"/>
                <a:tab pos="6399213" algn="l"/>
              </a:tabLst>
              <a:defRPr/>
            </a:pPr>
            <a:r>
              <a:rPr lang="en-US" sz="2000" dirty="0" smtClean="0">
                <a:solidFill>
                  <a:schemeClr val="bg1"/>
                </a:solidFill>
                <a:latin typeface="Palatino Linotype" pitchFamily="18" charset="0"/>
                <a:ea typeface="Calibri" pitchFamily="34" charset="0"/>
                <a:cs typeface="Times New Roman" pitchFamily="18" charset="0"/>
              </a:rPr>
              <a:t>Water clarity</a:t>
            </a:r>
          </a:p>
          <a:p>
            <a:pPr marL="457200" lvl="1" indent="-171450">
              <a:spcAft>
                <a:spcPts val="400"/>
              </a:spcAft>
              <a:buFontTx/>
              <a:buChar char="-"/>
              <a:tabLst>
                <a:tab pos="112713" algn="l"/>
                <a:tab pos="6399213" algn="l"/>
              </a:tabLst>
              <a:defRPr/>
            </a:pPr>
            <a:r>
              <a:rPr lang="en-US" sz="2000" dirty="0" smtClean="0">
                <a:solidFill>
                  <a:schemeClr val="bg1"/>
                </a:solidFill>
                <a:latin typeface="Palatino Linotype" pitchFamily="18" charset="0"/>
                <a:ea typeface="Calibri" pitchFamily="34" charset="0"/>
                <a:cs typeface="Times New Roman" pitchFamily="18" charset="0"/>
              </a:rPr>
              <a:t>Shoreline condition</a:t>
            </a:r>
          </a:p>
          <a:p>
            <a:pPr marL="457200" lvl="1" indent="-171450">
              <a:spcAft>
                <a:spcPts val="400"/>
              </a:spcAft>
              <a:buFontTx/>
              <a:buChar char="-"/>
              <a:tabLst>
                <a:tab pos="112713" algn="l"/>
                <a:tab pos="6399213" algn="l"/>
              </a:tabLst>
              <a:defRPr/>
            </a:pPr>
            <a:r>
              <a:rPr lang="en-US" sz="2000" dirty="0" smtClean="0">
                <a:solidFill>
                  <a:schemeClr val="bg1"/>
                </a:solidFill>
                <a:latin typeface="Palatino Linotype" pitchFamily="18" charset="0"/>
                <a:ea typeface="Calibri" pitchFamily="34" charset="0"/>
                <a:cs typeface="Times New Roman" pitchFamily="18" charset="0"/>
              </a:rPr>
              <a:t>Epiphytes</a:t>
            </a:r>
            <a:endParaRPr lang="en-US" sz="2000" dirty="0">
              <a:solidFill>
                <a:schemeClr val="bg1"/>
              </a:solidFill>
              <a:latin typeface="Palatino Linotype" pitchFamily="18" charset="0"/>
              <a:ea typeface="Calibri" pitchFamily="34" charset="0"/>
              <a:cs typeface="Times New Roman" pitchFamily="18" charset="0"/>
            </a:endParaRPr>
          </a:p>
          <a:p>
            <a:pPr marL="457200" lvl="1" indent="-171450">
              <a:spcAft>
                <a:spcPts val="400"/>
              </a:spcAft>
              <a:buFontTx/>
              <a:buChar char="-"/>
              <a:tabLst>
                <a:tab pos="112713" algn="l"/>
                <a:tab pos="6399213" algn="l"/>
              </a:tabLst>
              <a:defRPr/>
            </a:pPr>
            <a:endParaRPr lang="en-US" sz="2000" dirty="0">
              <a:solidFill>
                <a:schemeClr val="bg1"/>
              </a:solidFill>
              <a:latin typeface="Palatino Linotype"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2" name="Rectangle 1"/>
          <p:cNvSpPr>
            <a:spLocks noChangeArrowheads="1"/>
          </p:cNvSpPr>
          <p:nvPr/>
        </p:nvSpPr>
        <p:spPr bwMode="auto">
          <a:xfrm>
            <a:off x="0" y="0"/>
            <a:ext cx="3017838" cy="9525"/>
          </a:xfrm>
          <a:prstGeom prst="rect">
            <a:avLst/>
          </a:prstGeom>
          <a:solidFill>
            <a:srgbClr val="000000"/>
          </a:solidFill>
          <a:ln w="9525">
            <a:solidFill>
              <a:schemeClr val="tx1"/>
            </a:solidFill>
            <a:miter lim="800000"/>
            <a:headEnd/>
            <a:tailEnd/>
          </a:ln>
        </p:spPr>
        <p:txBody>
          <a:bodyPr wrap="none" anchor="ctr">
            <a:spAutoFit/>
          </a:bodyPr>
          <a:lstStyle/>
          <a:p>
            <a:endParaRPr lang="en-US"/>
          </a:p>
        </p:txBody>
      </p:sp>
      <p:sp>
        <p:nvSpPr>
          <p:cNvPr id="24593" name="Rectangle 2"/>
          <p:cNvSpPr>
            <a:spLocks noChangeArrowheads="1"/>
          </p:cNvSpPr>
          <p:nvPr/>
        </p:nvSpPr>
        <p:spPr bwMode="auto">
          <a:xfrm>
            <a:off x="0" y="9525"/>
            <a:ext cx="242888" cy="215900"/>
          </a:xfrm>
          <a:prstGeom prst="rect">
            <a:avLst/>
          </a:prstGeom>
          <a:noFill/>
          <a:ln w="9525">
            <a:noFill/>
            <a:miter lim="800000"/>
            <a:headEnd/>
            <a:tailEnd/>
          </a:ln>
        </p:spPr>
        <p:txBody>
          <a:bodyPr wrap="none" anchor="ctr">
            <a:spAutoFit/>
          </a:bodyPr>
          <a:lstStyle/>
          <a:p>
            <a:r>
              <a:rPr lang="en-US" sz="800">
                <a:ea typeface="Calibri" pitchFamily="34" charset="0"/>
                <a:cs typeface="Times New Roman" pitchFamily="18" charset="0"/>
              </a:rPr>
              <a:t> [</a:t>
            </a:r>
            <a:endParaRPr lang="en-US">
              <a:ea typeface="Calibri" pitchFamily="34" charset="0"/>
              <a:cs typeface="Times New Roman" pitchFamily="18" charset="0"/>
            </a:endParaRPr>
          </a:p>
        </p:txBody>
      </p:sp>
      <p:sp>
        <p:nvSpPr>
          <p:cNvPr id="10" name="TextBox 9"/>
          <p:cNvSpPr txBox="1">
            <a:spLocks noChangeArrowheads="1"/>
          </p:cNvSpPr>
          <p:nvPr/>
        </p:nvSpPr>
        <p:spPr bwMode="auto">
          <a:xfrm>
            <a:off x="228600" y="228600"/>
            <a:ext cx="2709863" cy="646113"/>
          </a:xfrm>
          <a:prstGeom prst="rect">
            <a:avLst/>
          </a:prstGeom>
          <a:noFill/>
          <a:ln w="9525">
            <a:solidFill>
              <a:srgbClr val="FFFF00"/>
            </a:solidFill>
            <a:miter lim="800000"/>
            <a:headEnd/>
            <a:tailEnd/>
          </a:ln>
        </p:spPr>
        <p:txBody>
          <a:bodyPr wrap="none">
            <a:spAutoFit/>
          </a:bodyPr>
          <a:lstStyle/>
          <a:p>
            <a:pPr>
              <a:defRPr/>
            </a:pPr>
            <a:r>
              <a:rPr lang="en-US" sz="3600" dirty="0">
                <a:solidFill>
                  <a:srgbClr val="FFFF00"/>
                </a:solidFill>
                <a:effectLst>
                  <a:outerShdw blurRad="38100" dist="38100" dir="2700000" algn="tl">
                    <a:srgbClr val="000000">
                      <a:alpha val="43137"/>
                    </a:srgbClr>
                  </a:outerShdw>
                </a:effectLst>
                <a:latin typeface="Palatino Linotype" pitchFamily="18" charset="0"/>
                <a:cs typeface="Arial" charset="0"/>
              </a:rPr>
              <a:t>Aquatic Life</a:t>
            </a:r>
          </a:p>
        </p:txBody>
      </p:sp>
      <p:sp>
        <p:nvSpPr>
          <p:cNvPr id="11" name="Rectangle 10"/>
          <p:cNvSpPr/>
          <p:nvPr/>
        </p:nvSpPr>
        <p:spPr>
          <a:xfrm>
            <a:off x="3048000" y="228600"/>
            <a:ext cx="5105400" cy="830997"/>
          </a:xfrm>
          <a:prstGeom prst="rect">
            <a:avLst/>
          </a:prstGeom>
        </p:spPr>
        <p:txBody>
          <a:bodyPr wrap="square">
            <a:spAutoFit/>
          </a:bodyPr>
          <a:lstStyle/>
          <a:p>
            <a:pPr>
              <a:defRPr/>
            </a:pPr>
            <a:r>
              <a:rPr lang="en-US" sz="2400" dirty="0">
                <a:solidFill>
                  <a:schemeClr val="bg1"/>
                </a:solidFill>
                <a:effectLst>
                  <a:outerShdw blurRad="38100" dist="38100" dir="2700000" algn="tl">
                    <a:srgbClr val="000000">
                      <a:alpha val="43137"/>
                    </a:srgbClr>
                  </a:outerShdw>
                </a:effectLst>
                <a:latin typeface="Palatino Linotype" pitchFamily="18" charset="0"/>
                <a:cs typeface="Arial" charset="0"/>
              </a:rPr>
              <a:t>Submerged Aquatic  </a:t>
            </a:r>
          </a:p>
          <a:p>
            <a:pPr>
              <a:defRPr/>
            </a:pPr>
            <a:r>
              <a:rPr lang="en-US" sz="2400" dirty="0">
                <a:solidFill>
                  <a:schemeClr val="bg1"/>
                </a:solidFill>
                <a:effectLst>
                  <a:outerShdw blurRad="38100" dist="38100" dir="2700000" algn="tl">
                    <a:srgbClr val="000000">
                      <a:alpha val="43137"/>
                    </a:srgbClr>
                  </a:outerShdw>
                </a:effectLst>
                <a:latin typeface="Palatino Linotype" pitchFamily="18" charset="0"/>
                <a:cs typeface="Arial" charset="0"/>
              </a:rPr>
              <a:t>Vegetation</a:t>
            </a:r>
            <a:endParaRPr lang="en-US" sz="2400" dirty="0">
              <a:solidFill>
                <a:schemeClr val="bg1"/>
              </a:solidFill>
              <a:latin typeface="Arial" charset="0"/>
              <a:cs typeface="Arial" charset="0"/>
            </a:endParaRPr>
          </a:p>
        </p:txBody>
      </p:sp>
      <p:sp>
        <p:nvSpPr>
          <p:cNvPr id="15" name="TextBox 14"/>
          <p:cNvSpPr txBox="1"/>
          <p:nvPr/>
        </p:nvSpPr>
        <p:spPr>
          <a:xfrm>
            <a:off x="4800600" y="1066800"/>
            <a:ext cx="4114800" cy="2164695"/>
          </a:xfrm>
          <a:prstGeom prst="rect">
            <a:avLst/>
          </a:prstGeom>
          <a:noFill/>
        </p:spPr>
        <p:txBody>
          <a:bodyPr wrap="square">
            <a:spAutoFit/>
          </a:bodyPr>
          <a:lstStyle/>
          <a:p>
            <a:pPr>
              <a:tabLst>
                <a:tab pos="112713" algn="l"/>
                <a:tab pos="6399213" algn="l"/>
              </a:tabLst>
              <a:defRPr/>
            </a:pPr>
            <a:r>
              <a:rPr lang="en-US" sz="2800" dirty="0" smtClean="0">
                <a:solidFill>
                  <a:srgbClr val="FFFF00"/>
                </a:solidFill>
                <a:effectLst>
                  <a:outerShdw blurRad="38100" dist="38100" dir="2700000" algn="tl">
                    <a:srgbClr val="000000">
                      <a:alpha val="43137"/>
                    </a:srgbClr>
                  </a:outerShdw>
                </a:effectLst>
                <a:latin typeface="Palatino Linotype" pitchFamily="18" charset="0"/>
                <a:ea typeface="Calibri" pitchFamily="34" charset="0"/>
                <a:cs typeface="Times New Roman" pitchFamily="18" charset="0"/>
              </a:rPr>
              <a:t>Results</a:t>
            </a:r>
            <a:endParaRPr lang="en-US" sz="2800" dirty="0">
              <a:solidFill>
                <a:srgbClr val="FFFF00"/>
              </a:solidFill>
              <a:effectLst>
                <a:outerShdw blurRad="38100" dist="38100" dir="2700000" algn="tl">
                  <a:srgbClr val="000000">
                    <a:alpha val="43137"/>
                  </a:srgbClr>
                </a:outerShdw>
              </a:effectLst>
              <a:latin typeface="Palatino Linotype" pitchFamily="18" charset="0"/>
              <a:ea typeface="Calibri" pitchFamily="34" charset="0"/>
              <a:cs typeface="Times New Roman" pitchFamily="18" charset="0"/>
            </a:endParaRPr>
          </a:p>
          <a:p>
            <a:pPr marL="457200" lvl="1" indent="-171450">
              <a:spcAft>
                <a:spcPts val="400"/>
              </a:spcAft>
              <a:buFontTx/>
              <a:buChar char="-"/>
              <a:tabLst>
                <a:tab pos="112713" algn="l"/>
                <a:tab pos="6399213" algn="l"/>
              </a:tabLst>
              <a:defRPr/>
            </a:pPr>
            <a:r>
              <a:rPr lang="en-US" sz="2000" dirty="0" smtClean="0">
                <a:solidFill>
                  <a:schemeClr val="bg1"/>
                </a:solidFill>
                <a:latin typeface="Palatino Linotype" pitchFamily="18" charset="0"/>
                <a:ea typeface="Calibri" pitchFamily="34" charset="0"/>
                <a:cs typeface="Times New Roman" pitchFamily="18" charset="0"/>
              </a:rPr>
              <a:t>Highly variable </a:t>
            </a:r>
          </a:p>
          <a:p>
            <a:pPr marL="457200" lvl="1" indent="-171450">
              <a:spcAft>
                <a:spcPts val="400"/>
              </a:spcAft>
              <a:buFontTx/>
              <a:buChar char="-"/>
              <a:tabLst>
                <a:tab pos="112713" algn="l"/>
                <a:tab pos="6399213" algn="l"/>
              </a:tabLst>
              <a:defRPr/>
            </a:pPr>
            <a:r>
              <a:rPr lang="en-US" sz="2000" dirty="0">
                <a:solidFill>
                  <a:schemeClr val="bg1"/>
                </a:solidFill>
                <a:latin typeface="Palatino Linotype" pitchFamily="18" charset="0"/>
                <a:ea typeface="Calibri" pitchFamily="34" charset="0"/>
                <a:cs typeface="Times New Roman" pitchFamily="18" charset="0"/>
              </a:rPr>
              <a:t>Decline in grass bed coverage north of the </a:t>
            </a:r>
            <a:r>
              <a:rPr lang="en-US" sz="2000" dirty="0" err="1">
                <a:solidFill>
                  <a:schemeClr val="bg1"/>
                </a:solidFill>
                <a:latin typeface="Palatino Linotype" pitchFamily="18" charset="0"/>
                <a:ea typeface="Calibri" pitchFamily="34" charset="0"/>
                <a:cs typeface="Times New Roman" pitchFamily="18" charset="0"/>
              </a:rPr>
              <a:t>Buckman</a:t>
            </a:r>
            <a:r>
              <a:rPr lang="en-US" sz="2000" dirty="0">
                <a:solidFill>
                  <a:schemeClr val="bg1"/>
                </a:solidFill>
                <a:latin typeface="Palatino Linotype" pitchFamily="18" charset="0"/>
                <a:ea typeface="Calibri" pitchFamily="34" charset="0"/>
                <a:cs typeface="Times New Roman" pitchFamily="18" charset="0"/>
              </a:rPr>
              <a:t> </a:t>
            </a:r>
            <a:r>
              <a:rPr lang="en-US" sz="2000" dirty="0" smtClean="0">
                <a:solidFill>
                  <a:schemeClr val="bg1"/>
                </a:solidFill>
                <a:latin typeface="Palatino Linotype" pitchFamily="18" charset="0"/>
                <a:ea typeface="Calibri" pitchFamily="34" charset="0"/>
                <a:cs typeface="Times New Roman" pitchFamily="18" charset="0"/>
              </a:rPr>
              <a:t>Bridge</a:t>
            </a:r>
          </a:p>
          <a:p>
            <a:pPr marL="457200" lvl="1" indent="-171450">
              <a:spcAft>
                <a:spcPts val="400"/>
              </a:spcAft>
              <a:buFontTx/>
              <a:buChar char="-"/>
              <a:tabLst>
                <a:tab pos="112713" algn="l"/>
                <a:tab pos="6399213" algn="l"/>
              </a:tabLst>
              <a:defRPr/>
            </a:pPr>
            <a:r>
              <a:rPr lang="en-US" sz="2000" dirty="0" smtClean="0">
                <a:solidFill>
                  <a:schemeClr val="bg1"/>
                </a:solidFill>
                <a:latin typeface="Palatino Linotype" pitchFamily="18" charset="0"/>
                <a:ea typeface="Calibri" pitchFamily="34" charset="0"/>
                <a:cs typeface="Times New Roman" pitchFamily="18" charset="0"/>
              </a:rPr>
              <a:t>Higher </a:t>
            </a:r>
            <a:r>
              <a:rPr lang="en-US" sz="2000" dirty="0">
                <a:solidFill>
                  <a:schemeClr val="bg1"/>
                </a:solidFill>
                <a:latin typeface="Palatino Linotype" pitchFamily="18" charset="0"/>
                <a:ea typeface="Calibri" pitchFamily="34" charset="0"/>
                <a:cs typeface="Times New Roman" pitchFamily="18" charset="0"/>
              </a:rPr>
              <a:t>salinity, lower % total cover and % tape </a:t>
            </a:r>
            <a:r>
              <a:rPr lang="en-US" sz="2000" dirty="0" smtClean="0">
                <a:solidFill>
                  <a:schemeClr val="bg1"/>
                </a:solidFill>
                <a:latin typeface="Palatino Linotype" pitchFamily="18" charset="0"/>
                <a:ea typeface="Calibri" pitchFamily="34" charset="0"/>
                <a:cs typeface="Times New Roman" pitchFamily="18" charset="0"/>
              </a:rPr>
              <a:t>grass</a:t>
            </a:r>
            <a:endParaRPr lang="en-US" sz="2000" dirty="0">
              <a:solidFill>
                <a:schemeClr val="bg1"/>
              </a:solidFill>
              <a:latin typeface="Palatino Linotype" pitchFamily="18" charset="0"/>
              <a:ea typeface="Calibri" pitchFamily="34" charset="0"/>
              <a:cs typeface="Times New Roman" pitchFamily="18" charset="0"/>
            </a:endParaRPr>
          </a:p>
        </p:txBody>
      </p:sp>
      <p:graphicFrame>
        <p:nvGraphicFramePr>
          <p:cNvPr id="16" name="Table 15"/>
          <p:cNvGraphicFramePr>
            <a:graphicFrameLocks noGrp="1"/>
          </p:cNvGraphicFramePr>
          <p:nvPr/>
        </p:nvGraphicFramePr>
        <p:xfrm>
          <a:off x="412749" y="5486400"/>
          <a:ext cx="8318501" cy="1203325"/>
        </p:xfrm>
        <a:graphic>
          <a:graphicData uri="http://schemas.openxmlformats.org/drawingml/2006/table">
            <a:tbl>
              <a:tblPr>
                <a:tableStyleId>{69CF1AB2-1976-4502-BF36-3FF5EA218861}</a:tableStyleId>
              </a:tblPr>
              <a:tblGrid>
                <a:gridCol w="3124487"/>
                <a:gridCol w="1676554"/>
                <a:gridCol w="3517460"/>
              </a:tblGrid>
              <a:tr h="421527">
                <a:tc>
                  <a:txBody>
                    <a:bodyPr/>
                    <a:lstStyle/>
                    <a:p>
                      <a:pPr marL="114300" marR="0" lvl="0" indent="0" algn="ctr" defTabSz="912813" rtl="0" eaLnBrk="1" fontAlgn="base" latinLnBrk="0" hangingPunct="1">
                        <a:lnSpc>
                          <a:spcPct val="115000"/>
                        </a:lnSpc>
                        <a:spcBef>
                          <a:spcPct val="0"/>
                        </a:spcBef>
                        <a:spcAft>
                          <a:spcPct val="0"/>
                        </a:spcAft>
                        <a:buClrTx/>
                        <a:buSzTx/>
                        <a:buFontTx/>
                        <a:buNone/>
                        <a:tabLst>
                          <a:tab pos="971550" algn="l"/>
                        </a:tabLst>
                      </a:pPr>
                      <a:r>
                        <a:rPr kumimoji="0" lang="en-US" sz="2000" b="1" u="none" strike="noStrike" cap="none" normalizeH="0" baseline="0" dirty="0" smtClean="0">
                          <a:ln>
                            <a:noFill/>
                          </a:ln>
                          <a:solidFill>
                            <a:schemeClr val="bg1"/>
                          </a:solidFill>
                          <a:effectLst/>
                        </a:rPr>
                        <a:t>INDICATOR</a:t>
                      </a:r>
                      <a:endParaRPr kumimoji="0" lang="en-US" sz="2000" b="1" i="0" u="none" strike="noStrike" cap="none" normalizeH="0" baseline="0" dirty="0" smtClean="0">
                        <a:ln>
                          <a:noFill/>
                        </a:ln>
                        <a:solidFill>
                          <a:schemeClr val="bg1"/>
                        </a:solidFill>
                        <a:effectLst/>
                        <a:latin typeface="+mn-lt"/>
                        <a:ea typeface="Calibri" pitchFamily="34" charset="0"/>
                        <a:cs typeface="Times New Roman" pitchFamily="18" charset="0"/>
                      </a:endParaRPr>
                    </a:p>
                  </a:txBody>
                  <a:tcPr marL="62744" marR="62744" marT="0" marB="0" anchor="ctr" horzOverflow="overflow">
                    <a:solidFill>
                      <a:schemeClr val="tx1"/>
                    </a:solidFill>
                  </a:tcPr>
                </a:tc>
                <a:tc>
                  <a:txBody>
                    <a:bodyPr/>
                    <a:lstStyle/>
                    <a:p>
                      <a:pPr marL="0" marR="0" lvl="0" indent="0" algn="ctr" defTabSz="912813" rtl="0" eaLnBrk="1" fontAlgn="base" latinLnBrk="0" hangingPunct="1">
                        <a:lnSpc>
                          <a:spcPct val="115000"/>
                        </a:lnSpc>
                        <a:spcBef>
                          <a:spcPct val="0"/>
                        </a:spcBef>
                        <a:spcAft>
                          <a:spcPct val="0"/>
                        </a:spcAft>
                        <a:buClrTx/>
                        <a:buSzTx/>
                        <a:buFontTx/>
                        <a:buNone/>
                        <a:tabLst>
                          <a:tab pos="914400" algn="l"/>
                        </a:tabLst>
                      </a:pPr>
                      <a:r>
                        <a:rPr kumimoji="0" lang="en-US" sz="2000" b="1" u="none" strike="noStrike" cap="none" normalizeH="0" baseline="0" dirty="0" smtClean="0">
                          <a:ln>
                            <a:noFill/>
                          </a:ln>
                          <a:solidFill>
                            <a:schemeClr val="bg1"/>
                          </a:solidFill>
                          <a:effectLst/>
                        </a:rPr>
                        <a:t>STATUS</a:t>
                      </a:r>
                      <a:endParaRPr kumimoji="0" lang="en-US" sz="2000" b="1" i="0" u="none" strike="noStrike" cap="none" normalizeH="0" baseline="0" dirty="0" smtClean="0">
                        <a:ln>
                          <a:noFill/>
                        </a:ln>
                        <a:solidFill>
                          <a:schemeClr val="bg1"/>
                        </a:solidFill>
                        <a:effectLst/>
                        <a:latin typeface="+mn-lt"/>
                        <a:ea typeface="Calibri" pitchFamily="34" charset="0"/>
                        <a:cs typeface="Times New Roman" pitchFamily="18" charset="0"/>
                      </a:endParaRPr>
                    </a:p>
                  </a:txBody>
                  <a:tcPr marL="62744" marR="62744" marT="0" marB="0" anchor="ctr" horzOverflow="overflow">
                    <a:solidFill>
                      <a:schemeClr val="tx1"/>
                    </a:solidFill>
                  </a:tcPr>
                </a:tc>
                <a:tc>
                  <a:txBody>
                    <a:bodyPr/>
                    <a:lstStyle/>
                    <a:p>
                      <a:pPr marL="0" marR="0" lvl="0" indent="0" algn="ctr" defTabSz="912813" rtl="0" eaLnBrk="1" fontAlgn="base" latinLnBrk="0" hangingPunct="1">
                        <a:lnSpc>
                          <a:spcPct val="115000"/>
                        </a:lnSpc>
                        <a:spcBef>
                          <a:spcPct val="0"/>
                        </a:spcBef>
                        <a:spcAft>
                          <a:spcPct val="0"/>
                        </a:spcAft>
                        <a:buClrTx/>
                        <a:buSzTx/>
                        <a:buFontTx/>
                        <a:buNone/>
                        <a:tabLst>
                          <a:tab pos="914400" algn="l"/>
                        </a:tabLst>
                      </a:pPr>
                      <a:r>
                        <a:rPr kumimoji="0" lang="en-US" sz="2000" b="1" u="none" strike="noStrike" cap="none" normalizeH="0" baseline="0" dirty="0" smtClean="0">
                          <a:ln>
                            <a:noFill/>
                          </a:ln>
                          <a:solidFill>
                            <a:schemeClr val="bg1"/>
                          </a:solidFill>
                          <a:effectLst/>
                        </a:rPr>
                        <a:t>TREND</a:t>
                      </a:r>
                      <a:endParaRPr kumimoji="0" lang="en-US" sz="2000" b="1" i="0" u="none" strike="noStrike" cap="none" normalizeH="0" baseline="0" dirty="0" smtClean="0">
                        <a:ln>
                          <a:noFill/>
                        </a:ln>
                        <a:solidFill>
                          <a:schemeClr val="bg1"/>
                        </a:solidFill>
                        <a:effectLst/>
                        <a:latin typeface="+mn-lt"/>
                        <a:ea typeface="Calibri" pitchFamily="34" charset="0"/>
                        <a:cs typeface="Times New Roman" pitchFamily="18" charset="0"/>
                      </a:endParaRPr>
                    </a:p>
                  </a:txBody>
                  <a:tcPr marL="62744" marR="62744" marT="0" marB="0" anchor="ctr" horzOverflow="overflow">
                    <a:solidFill>
                      <a:schemeClr val="tx1"/>
                    </a:solidFill>
                  </a:tcPr>
                </a:tc>
              </a:tr>
              <a:tr h="781798">
                <a:tc>
                  <a:txBody>
                    <a:bodyPr/>
                    <a:lstStyle/>
                    <a:p>
                      <a:pPr marL="114300" marR="0" algn="ctr">
                        <a:lnSpc>
                          <a:spcPct val="115000"/>
                        </a:lnSpc>
                        <a:spcBef>
                          <a:spcPts val="0"/>
                        </a:spcBef>
                        <a:spcAft>
                          <a:spcPts val="0"/>
                        </a:spcAft>
                        <a:tabLst>
                          <a:tab pos="914400" algn="l"/>
                        </a:tabLst>
                      </a:pPr>
                      <a:r>
                        <a:rPr lang="en-US" sz="1800" dirty="0"/>
                        <a:t>Submerged Aquatic Vegetation</a:t>
                      </a:r>
                      <a:endParaRPr lang="en-US" sz="1800" dirty="0">
                        <a:solidFill>
                          <a:schemeClr val="bg1"/>
                        </a:solidFill>
                        <a:latin typeface="Calibri"/>
                        <a:ea typeface="Calibri"/>
                        <a:cs typeface="Times New Roman"/>
                      </a:endParaRPr>
                    </a:p>
                  </a:txBody>
                  <a:tcPr marL="62744" marR="62744" marT="0" marB="0" anchor="ctr">
                    <a:solidFill>
                      <a:schemeClr val="bg2"/>
                    </a:solidFill>
                  </a:tcPr>
                </a:tc>
                <a:tc>
                  <a:txBody>
                    <a:bodyPr/>
                    <a:lstStyle/>
                    <a:p>
                      <a:pPr marL="0" marR="0" algn="ctr">
                        <a:lnSpc>
                          <a:spcPct val="115000"/>
                        </a:lnSpc>
                        <a:spcBef>
                          <a:spcPts val="0"/>
                        </a:spcBef>
                        <a:spcAft>
                          <a:spcPts val="0"/>
                        </a:spcAft>
                        <a:tabLst>
                          <a:tab pos="914400" algn="l"/>
                        </a:tabLst>
                      </a:pPr>
                      <a:r>
                        <a:rPr lang="en-US" sz="1800" dirty="0" smtClean="0">
                          <a:solidFill>
                            <a:schemeClr val="tx1"/>
                          </a:solidFill>
                        </a:rPr>
                        <a:t>Unsatisfactory</a:t>
                      </a:r>
                    </a:p>
                  </a:txBody>
                  <a:tcPr marL="62744" marR="62744" marT="0" marB="0" anchor="ctr">
                    <a:solidFill>
                      <a:schemeClr val="bg2"/>
                    </a:solidFill>
                  </a:tcPr>
                </a:tc>
                <a:tc>
                  <a:txBody>
                    <a:bodyPr/>
                    <a:lstStyle/>
                    <a:p>
                      <a:pPr marL="0" marR="0" algn="ctr">
                        <a:lnSpc>
                          <a:spcPct val="115000"/>
                        </a:lnSpc>
                        <a:spcBef>
                          <a:spcPts val="0"/>
                        </a:spcBef>
                        <a:spcAft>
                          <a:spcPts val="0"/>
                        </a:spcAft>
                        <a:tabLst>
                          <a:tab pos="914400" algn="l"/>
                        </a:tabLst>
                      </a:pPr>
                      <a:r>
                        <a:rPr lang="en-US" sz="1800" dirty="0"/>
                        <a:t>Conditions worsening</a:t>
                      </a:r>
                      <a:endParaRPr lang="en-US" sz="1800" dirty="0">
                        <a:solidFill>
                          <a:schemeClr val="bg1"/>
                        </a:solidFill>
                        <a:latin typeface="Calibri"/>
                        <a:ea typeface="Calibri"/>
                        <a:cs typeface="Times New Roman"/>
                      </a:endParaRPr>
                    </a:p>
                  </a:txBody>
                  <a:tcPr marL="62744" marR="62744" marT="0" marB="0" anchor="ctr">
                    <a:solidFill>
                      <a:schemeClr val="bg2"/>
                    </a:solidFill>
                  </a:tcPr>
                </a:tc>
              </a:tr>
            </a:tbl>
          </a:graphicData>
        </a:graphic>
      </p:graphicFrame>
      <p:sp>
        <p:nvSpPr>
          <p:cNvPr id="17" name="Rectangle 16"/>
          <p:cNvSpPr/>
          <p:nvPr/>
        </p:nvSpPr>
        <p:spPr>
          <a:xfrm>
            <a:off x="457200" y="1066800"/>
            <a:ext cx="4267200" cy="2215991"/>
          </a:xfrm>
          <a:prstGeom prst="rect">
            <a:avLst/>
          </a:prstGeom>
        </p:spPr>
        <p:txBody>
          <a:bodyPr wrap="square">
            <a:spAutoFit/>
          </a:bodyPr>
          <a:lstStyle/>
          <a:p>
            <a:pPr>
              <a:tabLst>
                <a:tab pos="112713" algn="l"/>
                <a:tab pos="6399213" algn="l"/>
              </a:tabLst>
              <a:defRPr/>
            </a:pPr>
            <a:r>
              <a:rPr lang="en-US" sz="2800" dirty="0">
                <a:solidFill>
                  <a:srgbClr val="FFFF00"/>
                </a:solidFill>
                <a:effectLst>
                  <a:outerShdw blurRad="38100" dist="38100" dir="2700000" algn="tl">
                    <a:srgbClr val="000000">
                      <a:alpha val="43137"/>
                    </a:srgbClr>
                  </a:outerShdw>
                </a:effectLst>
                <a:latin typeface="Palatino Linotype" pitchFamily="18" charset="0"/>
                <a:ea typeface="Calibri" pitchFamily="34" charset="0"/>
                <a:cs typeface="Times New Roman" pitchFamily="18" charset="0"/>
              </a:rPr>
              <a:t>Data</a:t>
            </a:r>
          </a:p>
          <a:p>
            <a:pPr marL="457200" lvl="1" indent="-171450">
              <a:spcAft>
                <a:spcPts val="400"/>
              </a:spcAft>
              <a:buFontTx/>
              <a:buChar char="-"/>
              <a:tabLst>
                <a:tab pos="112713" algn="l"/>
                <a:tab pos="6399213" algn="l"/>
              </a:tabLst>
              <a:defRPr/>
            </a:pPr>
            <a:r>
              <a:rPr lang="en-US" sz="2000" dirty="0">
                <a:solidFill>
                  <a:schemeClr val="bg1"/>
                </a:solidFill>
                <a:latin typeface="Palatino Linotype" pitchFamily="18" charset="0"/>
                <a:ea typeface="Calibri" pitchFamily="34" charset="0"/>
                <a:cs typeface="Times New Roman" pitchFamily="18" charset="0"/>
              </a:rPr>
              <a:t>SJRWMD, 2000-2010</a:t>
            </a:r>
          </a:p>
          <a:p>
            <a:pPr marL="457200" lvl="1" indent="-171450">
              <a:spcAft>
                <a:spcPts val="400"/>
              </a:spcAft>
              <a:buFontTx/>
              <a:buChar char="-"/>
              <a:tabLst>
                <a:tab pos="112713" algn="l"/>
                <a:tab pos="6399213" algn="l"/>
              </a:tabLst>
              <a:defRPr/>
            </a:pPr>
            <a:r>
              <a:rPr lang="en-US" sz="2000" dirty="0">
                <a:solidFill>
                  <a:schemeClr val="bg1"/>
                </a:solidFill>
                <a:latin typeface="Palatino Linotype" pitchFamily="18" charset="0"/>
                <a:ea typeface="Calibri" pitchFamily="34" charset="0"/>
                <a:cs typeface="Times New Roman" pitchFamily="18" charset="0"/>
              </a:rPr>
              <a:t>Transects in 6 sections of LSJR</a:t>
            </a:r>
          </a:p>
          <a:p>
            <a:pPr marL="457200" lvl="1" indent="-171450">
              <a:spcAft>
                <a:spcPts val="400"/>
              </a:spcAft>
              <a:buFontTx/>
              <a:buChar char="-"/>
              <a:tabLst>
                <a:tab pos="112713" algn="l"/>
                <a:tab pos="6399213" algn="l"/>
              </a:tabLst>
              <a:defRPr/>
            </a:pPr>
            <a:r>
              <a:rPr lang="en-US" sz="2000" dirty="0">
                <a:solidFill>
                  <a:schemeClr val="bg1"/>
                </a:solidFill>
                <a:latin typeface="Palatino Linotype" pitchFamily="18" charset="0"/>
                <a:ea typeface="Calibri" pitchFamily="34" charset="0"/>
                <a:cs typeface="Times New Roman" pitchFamily="18" charset="0"/>
              </a:rPr>
              <a:t>Bed length, % total cover, % tape grass</a:t>
            </a:r>
          </a:p>
          <a:p>
            <a:pPr marL="457200" lvl="1" indent="-171450">
              <a:spcAft>
                <a:spcPts val="400"/>
              </a:spcAft>
              <a:buFontTx/>
              <a:buChar char="-"/>
              <a:tabLst>
                <a:tab pos="112713" algn="l"/>
                <a:tab pos="6399213" algn="l"/>
              </a:tabLst>
              <a:defRPr/>
            </a:pPr>
            <a:r>
              <a:rPr lang="en-US" sz="2000" dirty="0">
                <a:solidFill>
                  <a:schemeClr val="bg1"/>
                </a:solidFill>
                <a:latin typeface="Palatino Linotype" pitchFamily="18" charset="0"/>
                <a:ea typeface="Calibri" pitchFamily="34" charset="0"/>
                <a:cs typeface="Times New Roman" pitchFamily="18" charset="0"/>
              </a:rPr>
              <a:t>Aerial observations </a:t>
            </a:r>
            <a:r>
              <a:rPr lang="en-US" sz="2000" dirty="0" smtClean="0">
                <a:solidFill>
                  <a:schemeClr val="bg1"/>
                </a:solidFill>
                <a:latin typeface="Palatino Linotype" pitchFamily="18" charset="0"/>
                <a:ea typeface="Calibri" pitchFamily="34" charset="0"/>
                <a:cs typeface="Times New Roman" pitchFamily="18" charset="0"/>
              </a:rPr>
              <a:t>2008-2011</a:t>
            </a:r>
            <a:endParaRPr lang="en-US" sz="2000" dirty="0">
              <a:solidFill>
                <a:schemeClr val="bg1"/>
              </a:solidFill>
              <a:latin typeface="Palatino Linotype" pitchFamily="18" charset="0"/>
              <a:ea typeface="Calibri" pitchFamily="34" charset="0"/>
              <a:cs typeface="Times New Roman" pitchFamily="18" charset="0"/>
            </a:endParaRPr>
          </a:p>
        </p:txBody>
      </p:sp>
      <p:pic>
        <p:nvPicPr>
          <p:cNvPr id="24600" name="Picture 24"/>
          <p:cNvPicPr>
            <a:picLocks noChangeAspect="1" noChangeArrowheads="1"/>
          </p:cNvPicPr>
          <p:nvPr/>
        </p:nvPicPr>
        <p:blipFill>
          <a:blip r:embed="rId3" cstate="print"/>
          <a:srcRect/>
          <a:stretch>
            <a:fillRect/>
          </a:stretch>
        </p:blipFill>
        <p:spPr bwMode="auto">
          <a:xfrm>
            <a:off x="2133600" y="3368040"/>
            <a:ext cx="4518660" cy="19659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2" name="Rectangle 1"/>
          <p:cNvSpPr>
            <a:spLocks noChangeArrowheads="1"/>
          </p:cNvSpPr>
          <p:nvPr/>
        </p:nvSpPr>
        <p:spPr bwMode="auto">
          <a:xfrm>
            <a:off x="0" y="0"/>
            <a:ext cx="3017838" cy="9525"/>
          </a:xfrm>
          <a:prstGeom prst="rect">
            <a:avLst/>
          </a:prstGeom>
          <a:solidFill>
            <a:srgbClr val="000000"/>
          </a:solidFill>
          <a:ln w="9525">
            <a:solidFill>
              <a:schemeClr val="tx1"/>
            </a:solidFill>
            <a:miter lim="800000"/>
            <a:headEnd/>
            <a:tailEnd/>
          </a:ln>
        </p:spPr>
        <p:txBody>
          <a:bodyPr wrap="none" anchor="ctr">
            <a:spAutoFit/>
          </a:bodyPr>
          <a:lstStyle/>
          <a:p>
            <a:endParaRPr lang="en-US"/>
          </a:p>
        </p:txBody>
      </p:sp>
      <p:sp>
        <p:nvSpPr>
          <p:cNvPr id="19473" name="Rectangle 2"/>
          <p:cNvSpPr>
            <a:spLocks noChangeArrowheads="1"/>
          </p:cNvSpPr>
          <p:nvPr/>
        </p:nvSpPr>
        <p:spPr bwMode="auto">
          <a:xfrm>
            <a:off x="0" y="9525"/>
            <a:ext cx="242888" cy="215900"/>
          </a:xfrm>
          <a:prstGeom prst="rect">
            <a:avLst/>
          </a:prstGeom>
          <a:noFill/>
          <a:ln w="9525">
            <a:noFill/>
            <a:miter lim="800000"/>
            <a:headEnd/>
            <a:tailEnd/>
          </a:ln>
        </p:spPr>
        <p:txBody>
          <a:bodyPr wrap="none" anchor="ctr">
            <a:spAutoFit/>
          </a:bodyPr>
          <a:lstStyle/>
          <a:p>
            <a:r>
              <a:rPr lang="en-US" sz="800">
                <a:ea typeface="Calibri" pitchFamily="34" charset="0"/>
                <a:cs typeface="Times New Roman" pitchFamily="18" charset="0"/>
              </a:rPr>
              <a:t> [</a:t>
            </a:r>
            <a:endParaRPr lang="en-US">
              <a:ea typeface="Calibri" pitchFamily="34" charset="0"/>
              <a:cs typeface="Times New Roman" pitchFamily="18" charset="0"/>
            </a:endParaRPr>
          </a:p>
        </p:txBody>
      </p:sp>
      <p:sp>
        <p:nvSpPr>
          <p:cNvPr id="8" name="Slide Number Placeholder 7"/>
          <p:cNvSpPr>
            <a:spLocks noGrp="1"/>
          </p:cNvSpPr>
          <p:nvPr>
            <p:ph type="sldNum" sz="quarter" idx="12"/>
          </p:nvPr>
        </p:nvSpPr>
        <p:spPr/>
        <p:txBody>
          <a:bodyPr/>
          <a:lstStyle/>
          <a:p>
            <a:pPr>
              <a:defRPr/>
            </a:pPr>
            <a:fld id="{E2235968-2D7E-431E-9460-1432B9F68437}" type="slidenum">
              <a:rPr lang="en-US" smtClean="0"/>
              <a:pPr>
                <a:defRPr/>
              </a:pPr>
              <a:t>16</a:t>
            </a:fld>
            <a:endParaRPr lang="en-US"/>
          </a:p>
        </p:txBody>
      </p:sp>
      <p:pic>
        <p:nvPicPr>
          <p:cNvPr id="19475" name="Picture 8" descr="Mar 19 2009_0077.JPG"/>
          <p:cNvPicPr>
            <a:picLocks noChangeAspect="1"/>
          </p:cNvPicPr>
          <p:nvPr/>
        </p:nvPicPr>
        <p:blipFill>
          <a:blip r:embed="rId3" cstate="print"/>
          <a:srcRect/>
          <a:stretch>
            <a:fillRect/>
          </a:stretch>
        </p:blipFill>
        <p:spPr bwMode="auto">
          <a:xfrm>
            <a:off x="4114800" y="1752600"/>
            <a:ext cx="4876800" cy="3657600"/>
          </a:xfrm>
          <a:prstGeom prst="rect">
            <a:avLst/>
          </a:prstGeom>
          <a:noFill/>
          <a:ln w="6350">
            <a:solidFill>
              <a:schemeClr val="tx1"/>
            </a:solidFill>
            <a:miter lim="800000"/>
            <a:headEnd/>
            <a:tailEnd/>
          </a:ln>
        </p:spPr>
      </p:pic>
      <p:pic>
        <p:nvPicPr>
          <p:cNvPr id="19476" name="Picture 9" descr="Mar 19 2009_0081.JPG"/>
          <p:cNvPicPr>
            <a:picLocks noChangeAspect="1"/>
          </p:cNvPicPr>
          <p:nvPr/>
        </p:nvPicPr>
        <p:blipFill>
          <a:blip r:embed="rId4" cstate="print"/>
          <a:srcRect/>
          <a:stretch>
            <a:fillRect/>
          </a:stretch>
        </p:blipFill>
        <p:spPr bwMode="auto">
          <a:xfrm>
            <a:off x="228600" y="1600200"/>
            <a:ext cx="4876800" cy="3657600"/>
          </a:xfrm>
          <a:prstGeom prst="rect">
            <a:avLst/>
          </a:prstGeom>
          <a:noFill/>
          <a:ln w="6350">
            <a:solidFill>
              <a:schemeClr val="tx1"/>
            </a:solidFill>
            <a:miter lim="800000"/>
            <a:headEnd/>
            <a:tailEnd/>
          </a:ln>
        </p:spPr>
      </p:pic>
      <p:pic>
        <p:nvPicPr>
          <p:cNvPr id="19477" name="Picture 10" descr="types-of-wetlands.jpg"/>
          <p:cNvPicPr>
            <a:picLocks noChangeAspect="1" noChangeArrowheads="1"/>
          </p:cNvPicPr>
          <p:nvPr/>
        </p:nvPicPr>
        <p:blipFill>
          <a:blip r:embed="rId5" cstate="print"/>
          <a:srcRect/>
          <a:stretch>
            <a:fillRect/>
          </a:stretch>
        </p:blipFill>
        <p:spPr bwMode="auto">
          <a:xfrm>
            <a:off x="1676400" y="5105400"/>
            <a:ext cx="5715000" cy="1600200"/>
          </a:xfrm>
          <a:prstGeom prst="rect">
            <a:avLst/>
          </a:prstGeom>
          <a:noFill/>
          <a:ln w="12700">
            <a:solidFill>
              <a:schemeClr val="tx1"/>
            </a:solidFill>
            <a:miter lim="800000"/>
            <a:headEnd/>
            <a:tailEnd/>
          </a:ln>
        </p:spPr>
      </p:pic>
      <p:sp>
        <p:nvSpPr>
          <p:cNvPr id="12" name="TextBox 11"/>
          <p:cNvSpPr txBox="1">
            <a:spLocks noChangeArrowheads="1"/>
          </p:cNvSpPr>
          <p:nvPr/>
        </p:nvSpPr>
        <p:spPr bwMode="auto">
          <a:xfrm>
            <a:off x="228600" y="228600"/>
            <a:ext cx="2709863" cy="646113"/>
          </a:xfrm>
          <a:prstGeom prst="rect">
            <a:avLst/>
          </a:prstGeom>
          <a:noFill/>
          <a:ln w="9525">
            <a:solidFill>
              <a:srgbClr val="FFFF00"/>
            </a:solidFill>
            <a:miter lim="800000"/>
            <a:headEnd/>
            <a:tailEnd/>
          </a:ln>
        </p:spPr>
        <p:txBody>
          <a:bodyPr wrap="none">
            <a:spAutoFit/>
          </a:bodyPr>
          <a:lstStyle/>
          <a:p>
            <a:pPr>
              <a:defRPr/>
            </a:pPr>
            <a:r>
              <a:rPr lang="en-US" sz="3600" dirty="0">
                <a:solidFill>
                  <a:srgbClr val="FFFF00"/>
                </a:solidFill>
                <a:effectLst>
                  <a:outerShdw blurRad="38100" dist="38100" dir="2700000" algn="tl">
                    <a:srgbClr val="000000">
                      <a:alpha val="43137"/>
                    </a:srgbClr>
                  </a:outerShdw>
                </a:effectLst>
                <a:latin typeface="Palatino Linotype" pitchFamily="18" charset="0"/>
                <a:cs typeface="Arial" charset="0"/>
              </a:rPr>
              <a:t>Aquatic Life</a:t>
            </a:r>
          </a:p>
        </p:txBody>
      </p:sp>
      <p:sp>
        <p:nvSpPr>
          <p:cNvPr id="13" name="Rectangle 12"/>
          <p:cNvSpPr/>
          <p:nvPr/>
        </p:nvSpPr>
        <p:spPr>
          <a:xfrm>
            <a:off x="3124200" y="228600"/>
            <a:ext cx="2100263" cy="646113"/>
          </a:xfrm>
          <a:prstGeom prst="rect">
            <a:avLst/>
          </a:prstGeom>
        </p:spPr>
        <p:txBody>
          <a:bodyPr wrap="none">
            <a:spAutoFit/>
          </a:bodyPr>
          <a:lstStyle/>
          <a:p>
            <a:pPr>
              <a:defRPr/>
            </a:pPr>
            <a:r>
              <a:rPr lang="en-US" sz="3600" dirty="0">
                <a:solidFill>
                  <a:schemeClr val="bg1"/>
                </a:solidFill>
                <a:effectLst>
                  <a:outerShdw blurRad="38100" dist="38100" dir="2700000" algn="tl">
                    <a:srgbClr val="000000">
                      <a:alpha val="43137"/>
                    </a:srgbClr>
                  </a:outerShdw>
                </a:effectLst>
                <a:latin typeface="Palatino Linotype" pitchFamily="18" charset="0"/>
                <a:cs typeface="Arial" charset="0"/>
              </a:rPr>
              <a:t>Wetlands</a:t>
            </a:r>
            <a:endParaRPr lang="en-US" sz="3600" dirty="0">
              <a:solidFill>
                <a:schemeClr val="bg1"/>
              </a:solidFill>
              <a:latin typeface="Arial" charset="0"/>
              <a:cs typeface="Arial" charset="0"/>
            </a:endParaRPr>
          </a:p>
        </p:txBody>
      </p:sp>
      <p:sp>
        <p:nvSpPr>
          <p:cNvPr id="15" name="Rectangle 14"/>
          <p:cNvSpPr/>
          <p:nvPr/>
        </p:nvSpPr>
        <p:spPr>
          <a:xfrm>
            <a:off x="5486400" y="228600"/>
            <a:ext cx="3429000" cy="646113"/>
          </a:xfrm>
          <a:prstGeom prst="rect">
            <a:avLst/>
          </a:prstGeom>
          <a:ln>
            <a:solidFill>
              <a:schemeClr val="bg1"/>
            </a:solidFill>
          </a:ln>
        </p:spPr>
        <p:txBody>
          <a:bodyPr>
            <a:spAutoFit/>
          </a:bodyPr>
          <a:lstStyle/>
          <a:p>
            <a:pPr marL="231775" indent="-231775">
              <a:defRPr/>
            </a:pPr>
            <a:r>
              <a:rPr lang="en-US" dirty="0">
                <a:solidFill>
                  <a:schemeClr val="bg1"/>
                </a:solidFill>
                <a:effectLst>
                  <a:outerShdw blurRad="38100" dist="38100" dir="2700000" algn="tl">
                    <a:srgbClr val="000000">
                      <a:alpha val="43137"/>
                    </a:srgbClr>
                  </a:outerShdw>
                </a:effectLst>
                <a:latin typeface="Palatino Linotype" pitchFamily="18" charset="0"/>
                <a:cs typeface="Arial" charset="0"/>
              </a:rPr>
              <a:t>     Heather  McCarthy, M.E.M.</a:t>
            </a:r>
          </a:p>
          <a:p>
            <a:pPr marL="231775" indent="-231775">
              <a:defRPr/>
            </a:pPr>
            <a:r>
              <a:rPr lang="en-US" dirty="0">
                <a:solidFill>
                  <a:schemeClr val="bg1"/>
                </a:solidFill>
                <a:effectLst>
                  <a:outerShdw blurRad="38100" dist="38100" dir="2700000" algn="tl">
                    <a:srgbClr val="000000">
                      <a:alpha val="43137"/>
                    </a:srgbClr>
                  </a:outerShdw>
                </a:effectLst>
                <a:latin typeface="Palatino Linotype" pitchFamily="18" charset="0"/>
                <a:cs typeface="Arial" charset="0"/>
              </a:rPr>
              <a:t>	Jacksonville University</a:t>
            </a:r>
            <a:endParaRPr lang="en-US" i="1" dirty="0">
              <a:solidFill>
                <a:schemeClr val="bg1"/>
              </a:solidFill>
              <a:effectLst>
                <a:outerShdw blurRad="38100" dist="38100" dir="2700000" algn="tl">
                  <a:srgbClr val="000000">
                    <a:alpha val="43137"/>
                  </a:srgbClr>
                </a:outerShdw>
              </a:effectLst>
              <a:latin typeface="Palatino Linotype" pitchFamily="18"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444499" y="5629101"/>
          <a:ext cx="8318501" cy="1000299"/>
        </p:xfrm>
        <a:graphic>
          <a:graphicData uri="http://schemas.openxmlformats.org/drawingml/2006/table">
            <a:tbl>
              <a:tblPr>
                <a:tableStyleId>{69CF1AB2-1976-4502-BF36-3FF5EA218861}</a:tableStyleId>
              </a:tblPr>
              <a:tblGrid>
                <a:gridCol w="2514831"/>
                <a:gridCol w="2286210"/>
                <a:gridCol w="3517460"/>
              </a:tblGrid>
              <a:tr h="350346">
                <a:tc>
                  <a:txBody>
                    <a:bodyPr/>
                    <a:lstStyle/>
                    <a:p>
                      <a:pPr marL="114300" marR="0" lvl="0" indent="0" algn="ctr" defTabSz="912813" rtl="0" eaLnBrk="1" fontAlgn="base" latinLnBrk="0" hangingPunct="1">
                        <a:lnSpc>
                          <a:spcPct val="115000"/>
                        </a:lnSpc>
                        <a:spcBef>
                          <a:spcPct val="0"/>
                        </a:spcBef>
                        <a:spcAft>
                          <a:spcPct val="0"/>
                        </a:spcAft>
                        <a:buClrTx/>
                        <a:buSzTx/>
                        <a:buFontTx/>
                        <a:buNone/>
                        <a:tabLst>
                          <a:tab pos="971550" algn="l"/>
                        </a:tabLst>
                      </a:pPr>
                      <a:r>
                        <a:rPr kumimoji="0" lang="en-US" sz="2000" b="1" u="none" strike="noStrike" cap="none" normalizeH="0" baseline="0" dirty="0" smtClean="0">
                          <a:ln>
                            <a:noFill/>
                          </a:ln>
                          <a:solidFill>
                            <a:schemeClr val="bg1"/>
                          </a:solidFill>
                          <a:effectLst/>
                        </a:rPr>
                        <a:t>INDICATOR</a:t>
                      </a:r>
                      <a:endParaRPr kumimoji="0" lang="en-US" sz="2000" b="1" i="0" u="none" strike="noStrike" cap="none" normalizeH="0" baseline="0" dirty="0" smtClean="0">
                        <a:ln>
                          <a:noFill/>
                        </a:ln>
                        <a:solidFill>
                          <a:schemeClr val="bg1"/>
                        </a:solidFill>
                        <a:effectLst/>
                        <a:latin typeface="+mn-lt"/>
                        <a:ea typeface="Calibri" pitchFamily="34" charset="0"/>
                        <a:cs typeface="Times New Roman" pitchFamily="18" charset="0"/>
                      </a:endParaRPr>
                    </a:p>
                  </a:txBody>
                  <a:tcPr marL="62744" marR="62744" marT="0" marB="0" anchor="ctr" horzOverflow="overflow">
                    <a:solidFill>
                      <a:schemeClr val="tx1"/>
                    </a:solidFill>
                  </a:tcPr>
                </a:tc>
                <a:tc>
                  <a:txBody>
                    <a:bodyPr/>
                    <a:lstStyle/>
                    <a:p>
                      <a:pPr marL="0" marR="0" lvl="0" indent="0" algn="ctr" defTabSz="912813" rtl="0" eaLnBrk="1" fontAlgn="base" latinLnBrk="0" hangingPunct="1">
                        <a:lnSpc>
                          <a:spcPct val="115000"/>
                        </a:lnSpc>
                        <a:spcBef>
                          <a:spcPct val="0"/>
                        </a:spcBef>
                        <a:spcAft>
                          <a:spcPct val="0"/>
                        </a:spcAft>
                        <a:buClrTx/>
                        <a:buSzTx/>
                        <a:buFontTx/>
                        <a:buNone/>
                        <a:tabLst>
                          <a:tab pos="914400" algn="l"/>
                        </a:tabLst>
                      </a:pPr>
                      <a:r>
                        <a:rPr kumimoji="0" lang="en-US" sz="2000" b="1" u="none" strike="noStrike" cap="none" normalizeH="0" baseline="0" dirty="0" smtClean="0">
                          <a:ln>
                            <a:noFill/>
                          </a:ln>
                          <a:solidFill>
                            <a:schemeClr val="bg1"/>
                          </a:solidFill>
                          <a:effectLst/>
                        </a:rPr>
                        <a:t>STATUS</a:t>
                      </a:r>
                      <a:endParaRPr kumimoji="0" lang="en-US" sz="2000" b="1" i="0" u="none" strike="noStrike" cap="none" normalizeH="0" baseline="0" dirty="0" smtClean="0">
                        <a:ln>
                          <a:noFill/>
                        </a:ln>
                        <a:solidFill>
                          <a:schemeClr val="bg1"/>
                        </a:solidFill>
                        <a:effectLst/>
                        <a:latin typeface="+mn-lt"/>
                        <a:ea typeface="Calibri" pitchFamily="34" charset="0"/>
                        <a:cs typeface="Times New Roman" pitchFamily="18" charset="0"/>
                      </a:endParaRPr>
                    </a:p>
                  </a:txBody>
                  <a:tcPr marL="62744" marR="62744" marT="0" marB="0" anchor="ctr" horzOverflow="overflow">
                    <a:solidFill>
                      <a:schemeClr val="tx1"/>
                    </a:solidFill>
                  </a:tcPr>
                </a:tc>
                <a:tc>
                  <a:txBody>
                    <a:bodyPr/>
                    <a:lstStyle/>
                    <a:p>
                      <a:pPr marL="0" marR="0" lvl="0" indent="0" algn="ctr" defTabSz="912813" rtl="0" eaLnBrk="1" fontAlgn="base" latinLnBrk="0" hangingPunct="1">
                        <a:lnSpc>
                          <a:spcPct val="115000"/>
                        </a:lnSpc>
                        <a:spcBef>
                          <a:spcPct val="0"/>
                        </a:spcBef>
                        <a:spcAft>
                          <a:spcPct val="0"/>
                        </a:spcAft>
                        <a:buClrTx/>
                        <a:buSzTx/>
                        <a:buFontTx/>
                        <a:buNone/>
                        <a:tabLst>
                          <a:tab pos="914400" algn="l"/>
                        </a:tabLst>
                      </a:pPr>
                      <a:r>
                        <a:rPr kumimoji="0" lang="en-US" sz="2000" b="1" u="none" strike="noStrike" cap="none" normalizeH="0" baseline="0" dirty="0" smtClean="0">
                          <a:ln>
                            <a:noFill/>
                          </a:ln>
                          <a:solidFill>
                            <a:schemeClr val="bg1"/>
                          </a:solidFill>
                          <a:effectLst/>
                        </a:rPr>
                        <a:t>TREND</a:t>
                      </a:r>
                      <a:endParaRPr kumimoji="0" lang="en-US" sz="2000" b="1" i="0" u="none" strike="noStrike" cap="none" normalizeH="0" baseline="0" dirty="0" smtClean="0">
                        <a:ln>
                          <a:noFill/>
                        </a:ln>
                        <a:solidFill>
                          <a:schemeClr val="bg1"/>
                        </a:solidFill>
                        <a:effectLst/>
                        <a:latin typeface="+mn-lt"/>
                        <a:ea typeface="Calibri" pitchFamily="34" charset="0"/>
                        <a:cs typeface="Times New Roman" pitchFamily="18" charset="0"/>
                      </a:endParaRPr>
                    </a:p>
                  </a:txBody>
                  <a:tcPr marL="62744" marR="62744" marT="0" marB="0" anchor="ctr" horzOverflow="overflow">
                    <a:solidFill>
                      <a:schemeClr val="tx1"/>
                    </a:solidFill>
                  </a:tcPr>
                </a:tc>
              </a:tr>
              <a:tr h="649779">
                <a:tc>
                  <a:txBody>
                    <a:bodyPr/>
                    <a:lstStyle/>
                    <a:p>
                      <a:pPr marL="114300" marR="0" algn="l">
                        <a:lnSpc>
                          <a:spcPct val="115000"/>
                        </a:lnSpc>
                        <a:spcBef>
                          <a:spcPts val="0"/>
                        </a:spcBef>
                        <a:spcAft>
                          <a:spcPts val="0"/>
                        </a:spcAft>
                        <a:tabLst>
                          <a:tab pos="914400" algn="l"/>
                        </a:tabLst>
                      </a:pPr>
                      <a:r>
                        <a:rPr lang="en-US" sz="1800" dirty="0"/>
                        <a:t>Wetlands</a:t>
                      </a:r>
                      <a:endParaRPr lang="en-US" sz="1800" dirty="0">
                        <a:solidFill>
                          <a:schemeClr val="bg1"/>
                        </a:solidFill>
                        <a:latin typeface="Calibri"/>
                        <a:ea typeface="Calibri"/>
                        <a:cs typeface="Times New Roman"/>
                      </a:endParaRPr>
                    </a:p>
                  </a:txBody>
                  <a:tcPr marL="62744" marR="62744" marT="0" marB="0" anchor="ctr"/>
                </a:tc>
                <a:tc>
                  <a:txBody>
                    <a:bodyPr/>
                    <a:lstStyle/>
                    <a:p>
                      <a:pPr marL="0" marR="0" algn="ctr">
                        <a:lnSpc>
                          <a:spcPct val="115000"/>
                        </a:lnSpc>
                        <a:spcBef>
                          <a:spcPts val="0"/>
                        </a:spcBef>
                        <a:spcAft>
                          <a:spcPts val="0"/>
                        </a:spcAft>
                        <a:tabLst>
                          <a:tab pos="914400" algn="l"/>
                        </a:tabLst>
                      </a:pPr>
                      <a:r>
                        <a:rPr lang="en-US" sz="1800" dirty="0" smtClean="0">
                          <a:solidFill>
                            <a:schemeClr val="tx1"/>
                          </a:solidFill>
                        </a:rPr>
                        <a:t>Florida: Unsatisfactory</a:t>
                      </a:r>
                    </a:p>
                    <a:p>
                      <a:pPr marL="0" marR="0" algn="ctr">
                        <a:lnSpc>
                          <a:spcPct val="115000"/>
                        </a:lnSpc>
                        <a:spcBef>
                          <a:spcPts val="0"/>
                        </a:spcBef>
                        <a:spcAft>
                          <a:spcPts val="0"/>
                        </a:spcAft>
                        <a:tabLst>
                          <a:tab pos="914400" algn="l"/>
                        </a:tabLst>
                      </a:pPr>
                      <a:r>
                        <a:rPr lang="en-US" sz="1800" dirty="0" smtClean="0">
                          <a:solidFill>
                            <a:schemeClr val="tx1"/>
                          </a:solidFill>
                          <a:latin typeface="Calibri"/>
                          <a:ea typeface="Calibri"/>
                          <a:cs typeface="Times New Roman"/>
                        </a:rPr>
                        <a:t>LSJRB:</a:t>
                      </a:r>
                      <a:r>
                        <a:rPr lang="en-US" sz="1800" baseline="0" dirty="0" smtClean="0">
                          <a:solidFill>
                            <a:schemeClr val="tx1"/>
                          </a:solidFill>
                          <a:latin typeface="Calibri"/>
                          <a:ea typeface="Calibri"/>
                          <a:cs typeface="Times New Roman"/>
                        </a:rPr>
                        <a:t>  Uncertain</a:t>
                      </a:r>
                      <a:endParaRPr lang="en-US" sz="1800" dirty="0">
                        <a:solidFill>
                          <a:schemeClr val="tx1"/>
                        </a:solidFill>
                        <a:latin typeface="Calibri"/>
                        <a:ea typeface="Calibri"/>
                        <a:cs typeface="Times New Roman"/>
                      </a:endParaRPr>
                    </a:p>
                  </a:txBody>
                  <a:tcPr marL="62744" marR="62744" marT="0" marB="0" anchor="ctr"/>
                </a:tc>
                <a:tc>
                  <a:txBody>
                    <a:bodyPr/>
                    <a:lstStyle/>
                    <a:p>
                      <a:pPr marL="0" marR="0" algn="ctr">
                        <a:lnSpc>
                          <a:spcPct val="115000"/>
                        </a:lnSpc>
                        <a:spcBef>
                          <a:spcPts val="0"/>
                        </a:spcBef>
                        <a:spcAft>
                          <a:spcPts val="0"/>
                        </a:spcAft>
                        <a:tabLst>
                          <a:tab pos="914400" algn="l"/>
                        </a:tabLst>
                      </a:pPr>
                      <a:r>
                        <a:rPr lang="en-US" sz="1800" dirty="0"/>
                        <a:t>Uncertain</a:t>
                      </a:r>
                      <a:endParaRPr lang="en-US" sz="1800" dirty="0">
                        <a:solidFill>
                          <a:schemeClr val="bg1"/>
                        </a:solidFill>
                        <a:latin typeface="Calibri"/>
                        <a:ea typeface="Calibri"/>
                        <a:cs typeface="Times New Roman"/>
                      </a:endParaRPr>
                    </a:p>
                  </a:txBody>
                  <a:tcPr marL="62744" marR="62744" marT="0" marB="0" anchor="ctr"/>
                </a:tc>
              </a:tr>
            </a:tbl>
          </a:graphicData>
        </a:graphic>
      </p:graphicFrame>
      <p:sp>
        <p:nvSpPr>
          <p:cNvPr id="8" name="Slide Number Placeholder 7"/>
          <p:cNvSpPr>
            <a:spLocks noGrp="1"/>
          </p:cNvSpPr>
          <p:nvPr>
            <p:ph type="sldNum" sz="quarter" idx="12"/>
          </p:nvPr>
        </p:nvSpPr>
        <p:spPr/>
        <p:txBody>
          <a:bodyPr/>
          <a:lstStyle/>
          <a:p>
            <a:pPr>
              <a:defRPr/>
            </a:pPr>
            <a:fld id="{B03A99C6-9B34-4932-8D6E-190999EE36D3}" type="slidenum">
              <a:rPr lang="en-US" smtClean="0"/>
              <a:pPr>
                <a:defRPr/>
              </a:pPr>
              <a:t>17</a:t>
            </a:fld>
            <a:endParaRPr lang="en-US"/>
          </a:p>
        </p:txBody>
      </p:sp>
      <p:sp>
        <p:nvSpPr>
          <p:cNvPr id="20504" name="Rectangle 1"/>
          <p:cNvSpPr>
            <a:spLocks noChangeArrowheads="1"/>
          </p:cNvSpPr>
          <p:nvPr/>
        </p:nvSpPr>
        <p:spPr bwMode="auto">
          <a:xfrm>
            <a:off x="0" y="0"/>
            <a:ext cx="3017838" cy="9525"/>
          </a:xfrm>
          <a:prstGeom prst="rect">
            <a:avLst/>
          </a:prstGeom>
          <a:solidFill>
            <a:srgbClr val="000000"/>
          </a:solidFill>
          <a:ln w="9525">
            <a:solidFill>
              <a:schemeClr val="tx1"/>
            </a:solidFill>
            <a:miter lim="800000"/>
            <a:headEnd/>
            <a:tailEnd/>
          </a:ln>
        </p:spPr>
        <p:txBody>
          <a:bodyPr wrap="none" anchor="ctr">
            <a:spAutoFit/>
          </a:bodyPr>
          <a:lstStyle/>
          <a:p>
            <a:endParaRPr lang="en-US"/>
          </a:p>
        </p:txBody>
      </p:sp>
      <p:sp>
        <p:nvSpPr>
          <p:cNvPr id="20505" name="Rectangle 2"/>
          <p:cNvSpPr>
            <a:spLocks noChangeArrowheads="1"/>
          </p:cNvSpPr>
          <p:nvPr/>
        </p:nvSpPr>
        <p:spPr bwMode="auto">
          <a:xfrm>
            <a:off x="0" y="9525"/>
            <a:ext cx="242888" cy="215900"/>
          </a:xfrm>
          <a:prstGeom prst="rect">
            <a:avLst/>
          </a:prstGeom>
          <a:noFill/>
          <a:ln w="9525">
            <a:noFill/>
            <a:miter lim="800000"/>
            <a:headEnd/>
            <a:tailEnd/>
          </a:ln>
        </p:spPr>
        <p:txBody>
          <a:bodyPr wrap="none" anchor="ctr">
            <a:spAutoFit/>
          </a:bodyPr>
          <a:lstStyle/>
          <a:p>
            <a:r>
              <a:rPr lang="en-US" sz="800">
                <a:ea typeface="Calibri" pitchFamily="34" charset="0"/>
                <a:cs typeface="Times New Roman" pitchFamily="18" charset="0"/>
              </a:rPr>
              <a:t> [</a:t>
            </a:r>
            <a:endParaRPr lang="en-US">
              <a:ea typeface="Calibri" pitchFamily="34" charset="0"/>
              <a:cs typeface="Times New Roman" pitchFamily="18" charset="0"/>
            </a:endParaRPr>
          </a:p>
        </p:txBody>
      </p:sp>
      <p:sp>
        <p:nvSpPr>
          <p:cNvPr id="22" name="TextBox 21"/>
          <p:cNvSpPr txBox="1">
            <a:spLocks noChangeArrowheads="1"/>
          </p:cNvSpPr>
          <p:nvPr/>
        </p:nvSpPr>
        <p:spPr bwMode="auto">
          <a:xfrm>
            <a:off x="533400" y="228600"/>
            <a:ext cx="2709863" cy="646113"/>
          </a:xfrm>
          <a:prstGeom prst="rect">
            <a:avLst/>
          </a:prstGeom>
          <a:noFill/>
          <a:ln w="9525">
            <a:solidFill>
              <a:srgbClr val="FFFF00"/>
            </a:solidFill>
            <a:miter lim="800000"/>
            <a:headEnd/>
            <a:tailEnd/>
          </a:ln>
        </p:spPr>
        <p:txBody>
          <a:bodyPr wrap="none">
            <a:spAutoFit/>
          </a:bodyPr>
          <a:lstStyle/>
          <a:p>
            <a:pPr>
              <a:defRPr/>
            </a:pPr>
            <a:r>
              <a:rPr lang="en-US" sz="3600" dirty="0">
                <a:solidFill>
                  <a:srgbClr val="FFFF00"/>
                </a:solidFill>
                <a:effectLst>
                  <a:outerShdw blurRad="38100" dist="38100" dir="2700000" algn="tl">
                    <a:srgbClr val="000000">
                      <a:alpha val="43137"/>
                    </a:srgbClr>
                  </a:outerShdw>
                </a:effectLst>
                <a:latin typeface="Palatino Linotype" pitchFamily="18" charset="0"/>
                <a:cs typeface="Arial" charset="0"/>
              </a:rPr>
              <a:t>Aquatic Life</a:t>
            </a:r>
          </a:p>
        </p:txBody>
      </p:sp>
      <p:sp>
        <p:nvSpPr>
          <p:cNvPr id="23" name="Rectangle 22"/>
          <p:cNvSpPr/>
          <p:nvPr/>
        </p:nvSpPr>
        <p:spPr>
          <a:xfrm>
            <a:off x="3886200" y="228600"/>
            <a:ext cx="2100263" cy="646113"/>
          </a:xfrm>
          <a:prstGeom prst="rect">
            <a:avLst/>
          </a:prstGeom>
        </p:spPr>
        <p:txBody>
          <a:bodyPr wrap="none">
            <a:spAutoFit/>
          </a:bodyPr>
          <a:lstStyle/>
          <a:p>
            <a:pPr>
              <a:defRPr/>
            </a:pPr>
            <a:r>
              <a:rPr lang="en-US" sz="3600" dirty="0">
                <a:solidFill>
                  <a:schemeClr val="bg1"/>
                </a:solidFill>
                <a:effectLst>
                  <a:outerShdw blurRad="38100" dist="38100" dir="2700000" algn="tl">
                    <a:srgbClr val="000000">
                      <a:alpha val="43137"/>
                    </a:srgbClr>
                  </a:outerShdw>
                </a:effectLst>
                <a:latin typeface="Palatino Linotype" pitchFamily="18" charset="0"/>
                <a:cs typeface="Arial" charset="0"/>
              </a:rPr>
              <a:t>Wetlands</a:t>
            </a:r>
            <a:endParaRPr lang="en-US" sz="3600" dirty="0">
              <a:solidFill>
                <a:schemeClr val="bg1"/>
              </a:solidFill>
              <a:latin typeface="Arial" charset="0"/>
              <a:cs typeface="Arial" charset="0"/>
            </a:endParaRPr>
          </a:p>
        </p:txBody>
      </p:sp>
      <p:pic>
        <p:nvPicPr>
          <p:cNvPr id="16" name="Picture 15"/>
          <p:cNvPicPr preferRelativeResize="0">
            <a:picLocks noChangeAspect="1"/>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tretch>
            <a:fillRect/>
          </a:stretch>
        </p:blipFill>
        <p:spPr bwMode="auto">
          <a:xfrm>
            <a:off x="5715000" y="1752600"/>
            <a:ext cx="3066584" cy="1828800"/>
          </a:xfrm>
          <a:prstGeom prst="rect">
            <a:avLst/>
          </a:prstGeom>
          <a:noFill/>
          <a:ln w="3175">
            <a:noFill/>
          </a:ln>
        </p:spPr>
      </p:pic>
      <p:pic>
        <p:nvPicPr>
          <p:cNvPr id="20508" name="Picture 28"/>
          <p:cNvPicPr>
            <a:picLocks noChangeAspect="1" noChangeArrowheads="1"/>
          </p:cNvPicPr>
          <p:nvPr/>
        </p:nvPicPr>
        <p:blipFill>
          <a:blip r:embed="rId4" cstate="print"/>
          <a:srcRect/>
          <a:stretch>
            <a:fillRect/>
          </a:stretch>
        </p:blipFill>
        <p:spPr bwMode="auto">
          <a:xfrm>
            <a:off x="4876800" y="3505200"/>
            <a:ext cx="3015151" cy="1828800"/>
          </a:xfrm>
          <a:prstGeom prst="rect">
            <a:avLst/>
          </a:prstGeom>
          <a:noFill/>
          <a:ln w="9525">
            <a:noFill/>
            <a:miter lim="800000"/>
            <a:headEnd/>
            <a:tailEnd/>
          </a:ln>
          <a:effectLst/>
        </p:spPr>
      </p:pic>
      <p:sp>
        <p:nvSpPr>
          <p:cNvPr id="20" name="Rectangle 19"/>
          <p:cNvSpPr/>
          <p:nvPr/>
        </p:nvSpPr>
        <p:spPr>
          <a:xfrm>
            <a:off x="152400" y="1141194"/>
            <a:ext cx="4419600" cy="4575612"/>
          </a:xfrm>
          <a:prstGeom prst="rect">
            <a:avLst/>
          </a:prstGeom>
        </p:spPr>
        <p:txBody>
          <a:bodyPr wrap="square">
            <a:spAutoFit/>
          </a:bodyPr>
          <a:lstStyle/>
          <a:p>
            <a:pPr>
              <a:spcAft>
                <a:spcPts val="400"/>
              </a:spcAft>
              <a:tabLst>
                <a:tab pos="112713" algn="l"/>
                <a:tab pos="6399213" algn="l"/>
              </a:tabLst>
              <a:defRPr/>
            </a:pPr>
            <a:r>
              <a:rPr lang="en-US" sz="2800" dirty="0" smtClean="0">
                <a:solidFill>
                  <a:srgbClr val="FFFF00"/>
                </a:solidFill>
                <a:effectLst>
                  <a:outerShdw blurRad="38100" dist="38100" dir="2700000" algn="tl">
                    <a:srgbClr val="000000">
                      <a:alpha val="43137"/>
                    </a:srgbClr>
                  </a:outerShdw>
                </a:effectLst>
                <a:latin typeface="Palatino Linotype" pitchFamily="18" charset="0"/>
                <a:ea typeface="Calibri" pitchFamily="34" charset="0"/>
                <a:cs typeface="Times New Roman" pitchFamily="18" charset="0"/>
              </a:rPr>
              <a:t>Results</a:t>
            </a:r>
          </a:p>
          <a:p>
            <a:pPr marL="457200" lvl="1" indent="-171450">
              <a:spcBef>
                <a:spcPts val="600"/>
              </a:spcBef>
              <a:spcAft>
                <a:spcPts val="1200"/>
              </a:spcAft>
              <a:buFontTx/>
              <a:buChar char="-"/>
              <a:tabLst>
                <a:tab pos="112713" algn="l"/>
                <a:tab pos="6399213" algn="l"/>
              </a:tabLst>
              <a:defRPr/>
            </a:pPr>
            <a:r>
              <a:rPr lang="en-US" sz="2000" dirty="0" smtClean="0">
                <a:solidFill>
                  <a:schemeClr val="bg1"/>
                </a:solidFill>
                <a:latin typeface="Palatino Linotype" pitchFamily="18" charset="0"/>
                <a:ea typeface="Calibri" pitchFamily="34" charset="0"/>
                <a:cs typeface="Times New Roman" pitchFamily="18" charset="0"/>
              </a:rPr>
              <a:t>Shift to forested wetlands</a:t>
            </a:r>
          </a:p>
          <a:p>
            <a:pPr marL="457200" lvl="1" indent="-171450">
              <a:spcBef>
                <a:spcPts val="600"/>
              </a:spcBef>
              <a:spcAft>
                <a:spcPts val="1200"/>
              </a:spcAft>
              <a:buFontTx/>
              <a:buChar char="-"/>
              <a:tabLst>
                <a:tab pos="112713" algn="l"/>
                <a:tab pos="6399213" algn="l"/>
              </a:tabLst>
              <a:defRPr/>
            </a:pPr>
            <a:r>
              <a:rPr lang="en-US" sz="2000" dirty="0" smtClean="0">
                <a:solidFill>
                  <a:schemeClr val="bg1"/>
                </a:solidFill>
                <a:latin typeface="Palatino Linotype" pitchFamily="18" charset="0"/>
                <a:ea typeface="Calibri" pitchFamily="34" charset="0"/>
                <a:cs typeface="Times New Roman" pitchFamily="18" charset="0"/>
              </a:rPr>
              <a:t>Impacted and mitigated wetlands increasing</a:t>
            </a:r>
          </a:p>
          <a:p>
            <a:pPr marL="457200" lvl="1" indent="-171450">
              <a:spcBef>
                <a:spcPts val="600"/>
              </a:spcBef>
              <a:spcAft>
                <a:spcPts val="1200"/>
              </a:spcAft>
              <a:buFontTx/>
              <a:buChar char="-"/>
              <a:tabLst>
                <a:tab pos="112713" algn="l"/>
                <a:tab pos="6399213" algn="l"/>
              </a:tabLst>
              <a:defRPr/>
            </a:pPr>
            <a:r>
              <a:rPr lang="en-US" sz="2000" dirty="0" smtClean="0">
                <a:solidFill>
                  <a:schemeClr val="bg1"/>
                </a:solidFill>
                <a:latin typeface="Palatino Linotype" pitchFamily="18" charset="0"/>
                <a:ea typeface="Calibri" pitchFamily="34" charset="0"/>
                <a:cs typeface="Times New Roman" pitchFamily="18" charset="0"/>
              </a:rPr>
              <a:t>Mitigation mostly through preservation of upland species</a:t>
            </a:r>
          </a:p>
          <a:p>
            <a:pPr marL="457200" lvl="1" indent="-171450">
              <a:spcBef>
                <a:spcPts val="600"/>
              </a:spcBef>
              <a:spcAft>
                <a:spcPts val="1200"/>
              </a:spcAft>
              <a:buFontTx/>
              <a:buChar char="-"/>
              <a:tabLst>
                <a:tab pos="112713" algn="l"/>
                <a:tab pos="6399213" algn="l"/>
              </a:tabLst>
              <a:defRPr/>
            </a:pPr>
            <a:r>
              <a:rPr lang="en-US" sz="2000" i="1" dirty="0" smtClean="0">
                <a:solidFill>
                  <a:schemeClr val="bg1"/>
                </a:solidFill>
                <a:latin typeface="Palatino Linotype" pitchFamily="18" charset="0"/>
                <a:ea typeface="Calibri" pitchFamily="34" charset="0"/>
                <a:cs typeface="Times New Roman" pitchFamily="18" charset="0"/>
              </a:rPr>
              <a:t>Hardwood swamps &amp; transitional species are vulnerable to salinity and habitat changes, especially between  Fuller Warren and </a:t>
            </a:r>
            <a:r>
              <a:rPr lang="en-US" sz="2000" i="1" dirty="0" err="1" smtClean="0">
                <a:solidFill>
                  <a:schemeClr val="bg1"/>
                </a:solidFill>
                <a:latin typeface="Palatino Linotype" pitchFamily="18" charset="0"/>
                <a:ea typeface="Calibri" pitchFamily="34" charset="0"/>
                <a:cs typeface="Times New Roman" pitchFamily="18" charset="0"/>
              </a:rPr>
              <a:t>Shands</a:t>
            </a:r>
            <a:r>
              <a:rPr lang="en-US" sz="2000" i="1" dirty="0" smtClean="0">
                <a:solidFill>
                  <a:schemeClr val="bg1"/>
                </a:solidFill>
                <a:latin typeface="Palatino Linotype" pitchFamily="18" charset="0"/>
                <a:ea typeface="Calibri" pitchFamily="34" charset="0"/>
                <a:cs typeface="Times New Roman" pitchFamily="18" charset="0"/>
              </a:rPr>
              <a:t> Bridges</a:t>
            </a:r>
          </a:p>
          <a:p>
            <a:pPr marL="457200" lvl="1" indent="-171450">
              <a:spcAft>
                <a:spcPts val="400"/>
              </a:spcAft>
              <a:buFontTx/>
              <a:buChar char="-"/>
              <a:tabLst>
                <a:tab pos="112713" algn="l"/>
                <a:tab pos="6399213" algn="l"/>
              </a:tabLst>
              <a:defRPr/>
            </a:pPr>
            <a:endParaRPr lang="en-US" sz="2000" dirty="0" smtClean="0">
              <a:solidFill>
                <a:schemeClr val="bg1"/>
              </a:solidFill>
              <a:latin typeface="Palatino Linotype" pitchFamily="18" charset="0"/>
              <a:ea typeface="Calibri" pitchFamily="34" charset="0"/>
              <a:cs typeface="Times New Roman" pitchFamily="18" charset="0"/>
            </a:endParaRPr>
          </a:p>
        </p:txBody>
      </p:sp>
      <p:grpSp>
        <p:nvGrpSpPr>
          <p:cNvPr id="2" name="Group 26"/>
          <p:cNvGrpSpPr/>
          <p:nvPr/>
        </p:nvGrpSpPr>
        <p:grpSpPr>
          <a:xfrm>
            <a:off x="3657600" y="838200"/>
            <a:ext cx="2146300" cy="1676400"/>
            <a:chOff x="3886200" y="685800"/>
            <a:chExt cx="2146300" cy="1676400"/>
          </a:xfrm>
        </p:grpSpPr>
        <p:pic>
          <p:nvPicPr>
            <p:cNvPr id="20497" name="Picture 11"/>
            <p:cNvPicPr>
              <a:picLocks noChangeAspect="1" noChangeArrowheads="1"/>
            </p:cNvPicPr>
            <p:nvPr/>
          </p:nvPicPr>
          <p:blipFill>
            <a:blip r:embed="rId5" cstate="print"/>
            <a:srcRect l="5069" t="2896" r="5069" b="3337"/>
            <a:stretch>
              <a:fillRect/>
            </a:stretch>
          </p:blipFill>
          <p:spPr bwMode="auto">
            <a:xfrm>
              <a:off x="3886200" y="685800"/>
              <a:ext cx="1143000" cy="1676400"/>
            </a:xfrm>
            <a:prstGeom prst="rect">
              <a:avLst/>
            </a:prstGeom>
            <a:noFill/>
            <a:ln w="12700">
              <a:solidFill>
                <a:schemeClr val="tx1"/>
              </a:solidFill>
              <a:miter lim="800000"/>
              <a:headEnd/>
              <a:tailEnd/>
            </a:ln>
          </p:spPr>
        </p:pic>
        <p:pic>
          <p:nvPicPr>
            <p:cNvPr id="20501" name="Picture 15"/>
            <p:cNvPicPr>
              <a:picLocks noChangeAspect="1" noChangeArrowheads="1"/>
            </p:cNvPicPr>
            <p:nvPr/>
          </p:nvPicPr>
          <p:blipFill>
            <a:blip r:embed="rId6" cstate="print"/>
            <a:srcRect l="4948" t="2904" r="3162" b="4408"/>
            <a:stretch>
              <a:fillRect/>
            </a:stretch>
          </p:blipFill>
          <p:spPr bwMode="auto">
            <a:xfrm>
              <a:off x="4914900" y="838200"/>
              <a:ext cx="1117600" cy="1397000"/>
            </a:xfrm>
            <a:prstGeom prst="rect">
              <a:avLst/>
            </a:prstGeom>
            <a:noFill/>
            <a:ln w="12700">
              <a:solidFill>
                <a:schemeClr val="tx1"/>
              </a:solidFill>
              <a:miter lim="800000"/>
              <a:headEnd/>
              <a:tailEnd/>
            </a:ln>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B9B6FAB-9370-4D2A-A113-775974C6CCFC}" type="slidenum">
              <a:rPr lang="en-US" smtClean="0"/>
              <a:pPr>
                <a:defRPr/>
              </a:pPr>
              <a:t>18</a:t>
            </a:fld>
            <a:endParaRPr lang="en-US"/>
          </a:p>
        </p:txBody>
      </p:sp>
      <p:graphicFrame>
        <p:nvGraphicFramePr>
          <p:cNvPr id="3" name="Table 2"/>
          <p:cNvGraphicFramePr>
            <a:graphicFrameLocks noGrp="1"/>
          </p:cNvGraphicFramePr>
          <p:nvPr/>
        </p:nvGraphicFramePr>
        <p:xfrm>
          <a:off x="412749" y="1295400"/>
          <a:ext cx="8318501" cy="2585451"/>
        </p:xfrm>
        <a:graphic>
          <a:graphicData uri="http://schemas.openxmlformats.org/drawingml/2006/table">
            <a:tbl>
              <a:tblPr>
                <a:tableStyleId>{69CF1AB2-1976-4502-BF36-3FF5EA218861}</a:tableStyleId>
              </a:tblPr>
              <a:tblGrid>
                <a:gridCol w="3124487"/>
                <a:gridCol w="1676554"/>
                <a:gridCol w="3517460"/>
              </a:tblGrid>
              <a:tr h="421352">
                <a:tc>
                  <a:txBody>
                    <a:bodyPr/>
                    <a:lstStyle/>
                    <a:p>
                      <a:pPr marL="114300" marR="0" lvl="0" indent="0" algn="ctr" defTabSz="912813" rtl="0" eaLnBrk="1" fontAlgn="base" latinLnBrk="0" hangingPunct="1">
                        <a:lnSpc>
                          <a:spcPct val="115000"/>
                        </a:lnSpc>
                        <a:spcBef>
                          <a:spcPct val="0"/>
                        </a:spcBef>
                        <a:spcAft>
                          <a:spcPct val="0"/>
                        </a:spcAft>
                        <a:buClrTx/>
                        <a:buSzTx/>
                        <a:buFontTx/>
                        <a:buNone/>
                        <a:tabLst>
                          <a:tab pos="971550" algn="l"/>
                        </a:tabLst>
                      </a:pPr>
                      <a:r>
                        <a:rPr kumimoji="0" lang="en-US" sz="2000" b="1" u="none" strike="noStrike" cap="none" normalizeH="0" baseline="0" dirty="0" smtClean="0">
                          <a:ln>
                            <a:noFill/>
                          </a:ln>
                          <a:solidFill>
                            <a:schemeClr val="bg1"/>
                          </a:solidFill>
                          <a:effectLst/>
                        </a:rPr>
                        <a:t>INDICATOR</a:t>
                      </a:r>
                      <a:endParaRPr kumimoji="0" lang="en-US" sz="2000" b="1" i="0" u="none" strike="noStrike" cap="none" normalizeH="0" baseline="0" dirty="0" smtClean="0">
                        <a:ln>
                          <a:noFill/>
                        </a:ln>
                        <a:solidFill>
                          <a:schemeClr val="bg1"/>
                        </a:solidFill>
                        <a:effectLst/>
                        <a:latin typeface="+mn-lt"/>
                        <a:ea typeface="Calibri" pitchFamily="34" charset="0"/>
                        <a:cs typeface="Times New Roman" pitchFamily="18" charset="0"/>
                      </a:endParaRPr>
                    </a:p>
                  </a:txBody>
                  <a:tcPr marL="62744" marR="62744" marT="0" marB="0" anchor="ctr" horzOverflow="overflow">
                    <a:solidFill>
                      <a:schemeClr val="tx1"/>
                    </a:solidFill>
                  </a:tcPr>
                </a:tc>
                <a:tc>
                  <a:txBody>
                    <a:bodyPr/>
                    <a:lstStyle/>
                    <a:p>
                      <a:pPr marL="0" marR="0" lvl="0" indent="0" algn="ctr" defTabSz="912813" rtl="0" eaLnBrk="1" fontAlgn="base" latinLnBrk="0" hangingPunct="1">
                        <a:lnSpc>
                          <a:spcPct val="115000"/>
                        </a:lnSpc>
                        <a:spcBef>
                          <a:spcPct val="0"/>
                        </a:spcBef>
                        <a:spcAft>
                          <a:spcPct val="0"/>
                        </a:spcAft>
                        <a:buClrTx/>
                        <a:buSzTx/>
                        <a:buFontTx/>
                        <a:buNone/>
                        <a:tabLst>
                          <a:tab pos="914400" algn="l"/>
                        </a:tabLst>
                      </a:pPr>
                      <a:r>
                        <a:rPr kumimoji="0" lang="en-US" sz="2000" b="1" u="none" strike="noStrike" cap="none" normalizeH="0" baseline="0" dirty="0" smtClean="0">
                          <a:ln>
                            <a:noFill/>
                          </a:ln>
                          <a:solidFill>
                            <a:schemeClr val="bg1"/>
                          </a:solidFill>
                          <a:effectLst/>
                        </a:rPr>
                        <a:t>STATUS</a:t>
                      </a:r>
                      <a:endParaRPr kumimoji="0" lang="en-US" sz="2000" b="1" i="0" u="none" strike="noStrike" cap="none" normalizeH="0" baseline="0" dirty="0" smtClean="0">
                        <a:ln>
                          <a:noFill/>
                        </a:ln>
                        <a:solidFill>
                          <a:schemeClr val="bg1"/>
                        </a:solidFill>
                        <a:effectLst/>
                        <a:latin typeface="+mn-lt"/>
                        <a:ea typeface="Calibri" pitchFamily="34" charset="0"/>
                        <a:cs typeface="Times New Roman" pitchFamily="18" charset="0"/>
                      </a:endParaRPr>
                    </a:p>
                  </a:txBody>
                  <a:tcPr marL="62744" marR="62744" marT="0" marB="0" anchor="ctr" horzOverflow="overflow">
                    <a:solidFill>
                      <a:schemeClr val="tx1"/>
                    </a:solidFill>
                  </a:tcPr>
                </a:tc>
                <a:tc>
                  <a:txBody>
                    <a:bodyPr/>
                    <a:lstStyle/>
                    <a:p>
                      <a:pPr marL="0" marR="0" lvl="0" indent="0" algn="ctr" defTabSz="912813" rtl="0" eaLnBrk="1" fontAlgn="base" latinLnBrk="0" hangingPunct="1">
                        <a:lnSpc>
                          <a:spcPct val="115000"/>
                        </a:lnSpc>
                        <a:spcBef>
                          <a:spcPct val="0"/>
                        </a:spcBef>
                        <a:spcAft>
                          <a:spcPct val="0"/>
                        </a:spcAft>
                        <a:buClrTx/>
                        <a:buSzTx/>
                        <a:buFontTx/>
                        <a:buNone/>
                        <a:tabLst>
                          <a:tab pos="914400" algn="l"/>
                        </a:tabLst>
                      </a:pPr>
                      <a:r>
                        <a:rPr kumimoji="0" lang="en-US" sz="2000" b="1" u="none" strike="noStrike" cap="none" normalizeH="0" baseline="0" dirty="0" smtClean="0">
                          <a:ln>
                            <a:noFill/>
                          </a:ln>
                          <a:solidFill>
                            <a:schemeClr val="bg1"/>
                          </a:solidFill>
                          <a:effectLst/>
                        </a:rPr>
                        <a:t>TREND</a:t>
                      </a:r>
                      <a:endParaRPr kumimoji="0" lang="en-US" sz="2000" b="1" i="0" u="none" strike="noStrike" cap="none" normalizeH="0" baseline="0" dirty="0" smtClean="0">
                        <a:ln>
                          <a:noFill/>
                        </a:ln>
                        <a:solidFill>
                          <a:schemeClr val="bg1"/>
                        </a:solidFill>
                        <a:effectLst/>
                        <a:latin typeface="+mn-lt"/>
                        <a:ea typeface="Calibri" pitchFamily="34" charset="0"/>
                        <a:cs typeface="Times New Roman" pitchFamily="18" charset="0"/>
                      </a:endParaRPr>
                    </a:p>
                  </a:txBody>
                  <a:tcPr marL="62744" marR="62744" marT="0" marB="0" anchor="ctr" horzOverflow="overflow">
                    <a:solidFill>
                      <a:schemeClr val="tx1"/>
                    </a:solidFill>
                  </a:tcPr>
                </a:tc>
              </a:tr>
              <a:tr h="569248">
                <a:tc>
                  <a:txBody>
                    <a:bodyPr/>
                    <a:lstStyle/>
                    <a:p>
                      <a:pPr marL="458788" marR="0" indent="0" algn="l">
                        <a:lnSpc>
                          <a:spcPct val="115000"/>
                        </a:lnSpc>
                        <a:spcBef>
                          <a:spcPts val="0"/>
                        </a:spcBef>
                        <a:spcAft>
                          <a:spcPts val="0"/>
                        </a:spcAft>
                        <a:tabLst>
                          <a:tab pos="914400" algn="l"/>
                        </a:tabLst>
                      </a:pPr>
                      <a:r>
                        <a:rPr lang="en-US" sz="1800" dirty="0"/>
                        <a:t>Florida manatee</a:t>
                      </a:r>
                      <a:endParaRPr lang="en-US" sz="1800" dirty="0">
                        <a:solidFill>
                          <a:schemeClr val="bg1"/>
                        </a:solidFill>
                        <a:latin typeface="Calibri"/>
                        <a:ea typeface="Calibri"/>
                        <a:cs typeface="Times New Roman"/>
                      </a:endParaRPr>
                    </a:p>
                  </a:txBody>
                  <a:tcPr marL="62744" marR="62744" marT="0" marB="0" anchor="ctr"/>
                </a:tc>
                <a:tc>
                  <a:txBody>
                    <a:bodyPr/>
                    <a:lstStyle/>
                    <a:p>
                      <a:pPr marL="0" marR="0" algn="ctr">
                        <a:lnSpc>
                          <a:spcPct val="115000"/>
                        </a:lnSpc>
                        <a:spcBef>
                          <a:spcPts val="0"/>
                        </a:spcBef>
                        <a:spcAft>
                          <a:spcPts val="0"/>
                        </a:spcAft>
                        <a:tabLst>
                          <a:tab pos="914400" algn="l"/>
                        </a:tabLst>
                      </a:pPr>
                      <a:r>
                        <a:rPr lang="en-US" sz="1800" dirty="0" smtClean="0">
                          <a:solidFill>
                            <a:schemeClr val="tx1"/>
                          </a:solidFill>
                        </a:rPr>
                        <a:t>Satisfactory</a:t>
                      </a:r>
                      <a:endParaRPr lang="en-US" sz="1800" dirty="0">
                        <a:solidFill>
                          <a:schemeClr val="tx1"/>
                        </a:solidFill>
                        <a:latin typeface="Calibri"/>
                        <a:ea typeface="Calibri"/>
                        <a:cs typeface="Times New Roman"/>
                      </a:endParaRPr>
                    </a:p>
                  </a:txBody>
                  <a:tcPr marL="62744" marR="62744" marT="0" marB="0" anchor="ctr"/>
                </a:tc>
                <a:tc>
                  <a:txBody>
                    <a:bodyPr/>
                    <a:lstStyle/>
                    <a:p>
                      <a:pPr marL="0" marR="0" algn="ctr">
                        <a:lnSpc>
                          <a:spcPct val="115000"/>
                        </a:lnSpc>
                        <a:spcBef>
                          <a:spcPts val="0"/>
                        </a:spcBef>
                        <a:spcAft>
                          <a:spcPts val="0"/>
                        </a:spcAft>
                        <a:tabLst>
                          <a:tab pos="914400" algn="l"/>
                        </a:tabLst>
                      </a:pPr>
                      <a:r>
                        <a:rPr lang="en-US" sz="1400" dirty="0" smtClean="0">
                          <a:solidFill>
                            <a:schemeClr val="tx1"/>
                          </a:solidFill>
                        </a:rPr>
                        <a:t>Atlantic sub-population:</a:t>
                      </a:r>
                      <a:r>
                        <a:rPr lang="en-US" sz="1400" baseline="0" dirty="0" smtClean="0">
                          <a:solidFill>
                            <a:schemeClr val="tx1"/>
                          </a:solidFill>
                        </a:rPr>
                        <a:t> stable</a:t>
                      </a:r>
                    </a:p>
                    <a:p>
                      <a:pPr marL="0" marR="0" algn="ctr">
                        <a:lnSpc>
                          <a:spcPct val="115000"/>
                        </a:lnSpc>
                        <a:spcBef>
                          <a:spcPts val="0"/>
                        </a:spcBef>
                        <a:spcAft>
                          <a:spcPts val="0"/>
                        </a:spcAft>
                        <a:tabLst>
                          <a:tab pos="914400" algn="l"/>
                        </a:tabLst>
                      </a:pPr>
                      <a:r>
                        <a:rPr lang="en-US" sz="1400" baseline="0" dirty="0" smtClean="0">
                          <a:solidFill>
                            <a:schemeClr val="tx1"/>
                          </a:solidFill>
                          <a:latin typeface="Calibri"/>
                          <a:ea typeface="Calibri"/>
                          <a:cs typeface="Times New Roman"/>
                        </a:rPr>
                        <a:t>Blue Springs sub-population: improving</a:t>
                      </a:r>
                      <a:endParaRPr lang="en-US" sz="1400" dirty="0">
                        <a:solidFill>
                          <a:schemeClr val="tx1"/>
                        </a:solidFill>
                        <a:latin typeface="Calibri"/>
                        <a:ea typeface="Calibri"/>
                        <a:cs typeface="Times New Roman"/>
                      </a:endParaRPr>
                    </a:p>
                  </a:txBody>
                  <a:tcPr marL="62744" marR="62744" marT="0" marB="0" anchor="ctr"/>
                </a:tc>
              </a:tr>
              <a:tr h="457200">
                <a:tc>
                  <a:txBody>
                    <a:bodyPr/>
                    <a:lstStyle/>
                    <a:p>
                      <a:pPr marL="458788" marR="0" indent="0" algn="l">
                        <a:lnSpc>
                          <a:spcPct val="115000"/>
                        </a:lnSpc>
                        <a:spcBef>
                          <a:spcPts val="0"/>
                        </a:spcBef>
                        <a:spcAft>
                          <a:spcPts val="0"/>
                        </a:spcAft>
                        <a:tabLst>
                          <a:tab pos="914400" algn="l"/>
                        </a:tabLst>
                      </a:pPr>
                      <a:r>
                        <a:rPr lang="en-US" sz="1800" dirty="0"/>
                        <a:t>Bald eagle</a:t>
                      </a:r>
                      <a:endParaRPr lang="en-US" sz="1800" dirty="0">
                        <a:solidFill>
                          <a:schemeClr val="bg1"/>
                        </a:solidFill>
                        <a:latin typeface="Calibri"/>
                        <a:ea typeface="Calibri"/>
                        <a:cs typeface="Times New Roman"/>
                      </a:endParaRPr>
                    </a:p>
                  </a:txBody>
                  <a:tcPr marL="62744" marR="62744" marT="0" marB="0" anchor="ctr"/>
                </a:tc>
                <a:tc>
                  <a:txBody>
                    <a:bodyPr/>
                    <a:lstStyle/>
                    <a:p>
                      <a:pPr marL="0" marR="0" algn="ctr">
                        <a:lnSpc>
                          <a:spcPct val="115000"/>
                        </a:lnSpc>
                        <a:spcBef>
                          <a:spcPts val="0"/>
                        </a:spcBef>
                        <a:spcAft>
                          <a:spcPts val="0"/>
                        </a:spcAft>
                        <a:tabLst>
                          <a:tab pos="914400" algn="l"/>
                        </a:tabLst>
                      </a:pPr>
                      <a:r>
                        <a:rPr lang="en-US" sz="1800" dirty="0">
                          <a:solidFill>
                            <a:schemeClr val="tx1"/>
                          </a:solidFill>
                        </a:rPr>
                        <a:t>Satisfactory</a:t>
                      </a:r>
                      <a:endParaRPr lang="en-US" sz="1800" dirty="0">
                        <a:solidFill>
                          <a:schemeClr val="tx1"/>
                        </a:solidFill>
                        <a:latin typeface="Calibri"/>
                        <a:ea typeface="Calibri"/>
                        <a:cs typeface="Times New Roman"/>
                      </a:endParaRPr>
                    </a:p>
                  </a:txBody>
                  <a:tcPr marL="62744" marR="62744" marT="0" marB="0" anchor="ctr"/>
                </a:tc>
                <a:tc>
                  <a:txBody>
                    <a:bodyPr/>
                    <a:lstStyle/>
                    <a:p>
                      <a:pPr marL="0" marR="0" algn="ctr">
                        <a:lnSpc>
                          <a:spcPct val="115000"/>
                        </a:lnSpc>
                        <a:spcBef>
                          <a:spcPts val="0"/>
                        </a:spcBef>
                        <a:spcAft>
                          <a:spcPts val="0"/>
                        </a:spcAft>
                        <a:tabLst>
                          <a:tab pos="914400" algn="l"/>
                        </a:tabLst>
                      </a:pPr>
                      <a:r>
                        <a:rPr lang="en-US" sz="1800" dirty="0" smtClean="0"/>
                        <a:t>Improving</a:t>
                      </a:r>
                      <a:endParaRPr lang="en-US" sz="1800" dirty="0">
                        <a:solidFill>
                          <a:schemeClr val="bg1"/>
                        </a:solidFill>
                        <a:latin typeface="Calibri"/>
                        <a:ea typeface="Calibri"/>
                        <a:cs typeface="Times New Roman"/>
                      </a:endParaRPr>
                    </a:p>
                  </a:txBody>
                  <a:tcPr marL="62744" marR="62744" marT="0" marB="0" anchor="ctr"/>
                </a:tc>
              </a:tr>
              <a:tr h="379217">
                <a:tc>
                  <a:txBody>
                    <a:bodyPr/>
                    <a:lstStyle/>
                    <a:p>
                      <a:pPr marL="458788" marR="0" indent="0" algn="l">
                        <a:lnSpc>
                          <a:spcPct val="115000"/>
                        </a:lnSpc>
                        <a:spcBef>
                          <a:spcPts val="0"/>
                        </a:spcBef>
                        <a:spcAft>
                          <a:spcPts val="0"/>
                        </a:spcAft>
                        <a:tabLst>
                          <a:tab pos="914400" algn="l"/>
                        </a:tabLst>
                      </a:pPr>
                      <a:r>
                        <a:rPr lang="en-US" sz="1800" dirty="0"/>
                        <a:t>Wood storks</a:t>
                      </a:r>
                      <a:endParaRPr lang="en-US" sz="1800" dirty="0">
                        <a:solidFill>
                          <a:schemeClr val="bg1"/>
                        </a:solidFill>
                        <a:latin typeface="Calibri"/>
                        <a:ea typeface="Calibri"/>
                        <a:cs typeface="Times New Roman"/>
                      </a:endParaRPr>
                    </a:p>
                  </a:txBody>
                  <a:tcPr marL="62744" marR="62744" marT="0" marB="0" anchor="ctr"/>
                </a:tc>
                <a:tc>
                  <a:txBody>
                    <a:bodyPr/>
                    <a:lstStyle/>
                    <a:p>
                      <a:pPr marL="0" marR="0" algn="ctr">
                        <a:lnSpc>
                          <a:spcPct val="115000"/>
                        </a:lnSpc>
                        <a:spcBef>
                          <a:spcPts val="0"/>
                        </a:spcBef>
                        <a:spcAft>
                          <a:spcPts val="0"/>
                        </a:spcAft>
                        <a:tabLst>
                          <a:tab pos="914400" algn="l"/>
                        </a:tabLst>
                      </a:pPr>
                      <a:r>
                        <a:rPr lang="en-US" sz="1800" dirty="0">
                          <a:solidFill>
                            <a:schemeClr val="tx1"/>
                          </a:solidFill>
                        </a:rPr>
                        <a:t>Satisfactory</a:t>
                      </a:r>
                      <a:endParaRPr lang="en-US" sz="1800" dirty="0">
                        <a:solidFill>
                          <a:schemeClr val="tx1"/>
                        </a:solidFill>
                        <a:latin typeface="Calibri"/>
                        <a:ea typeface="Calibri"/>
                        <a:cs typeface="Times New Roman"/>
                      </a:endParaRPr>
                    </a:p>
                  </a:txBody>
                  <a:tcPr marL="62744" marR="62744" marT="0" marB="0" anchor="ctr"/>
                </a:tc>
                <a:tc>
                  <a:txBody>
                    <a:bodyPr/>
                    <a:lstStyle/>
                    <a:p>
                      <a:pPr marL="0" marR="0" algn="ctr">
                        <a:lnSpc>
                          <a:spcPct val="115000"/>
                        </a:lnSpc>
                        <a:spcBef>
                          <a:spcPts val="0"/>
                        </a:spcBef>
                        <a:spcAft>
                          <a:spcPts val="0"/>
                        </a:spcAft>
                        <a:tabLst>
                          <a:tab pos="914400" algn="l"/>
                        </a:tabLst>
                      </a:pPr>
                      <a:r>
                        <a:rPr lang="en-US" sz="1800" dirty="0" smtClean="0"/>
                        <a:t>Improving</a:t>
                      </a:r>
                      <a:endParaRPr lang="en-US" sz="1800" dirty="0">
                        <a:solidFill>
                          <a:schemeClr val="bg1"/>
                        </a:solidFill>
                        <a:latin typeface="Calibri"/>
                        <a:ea typeface="Calibri"/>
                        <a:cs typeface="Times New Roman"/>
                      </a:endParaRPr>
                    </a:p>
                  </a:txBody>
                  <a:tcPr marL="62744" marR="62744" marT="0" marB="0" anchor="ctr"/>
                </a:tc>
              </a:tr>
              <a:tr h="379217">
                <a:tc>
                  <a:txBody>
                    <a:bodyPr/>
                    <a:lstStyle/>
                    <a:p>
                      <a:pPr marL="458788" marR="0" indent="0" algn="l">
                        <a:lnSpc>
                          <a:spcPct val="115000"/>
                        </a:lnSpc>
                        <a:spcBef>
                          <a:spcPts val="0"/>
                        </a:spcBef>
                        <a:spcAft>
                          <a:spcPts val="0"/>
                        </a:spcAft>
                        <a:tabLst>
                          <a:tab pos="914400" algn="l"/>
                        </a:tabLst>
                      </a:pPr>
                      <a:r>
                        <a:rPr lang="en-US" sz="1800" dirty="0" err="1"/>
                        <a:t>Shortnose</a:t>
                      </a:r>
                      <a:r>
                        <a:rPr lang="en-US" sz="1800" dirty="0"/>
                        <a:t> sturgeon</a:t>
                      </a:r>
                      <a:endParaRPr lang="en-US" sz="1800" dirty="0">
                        <a:solidFill>
                          <a:schemeClr val="bg1"/>
                        </a:solidFill>
                        <a:latin typeface="Calibri"/>
                        <a:ea typeface="Calibri"/>
                        <a:cs typeface="Times New Roman"/>
                      </a:endParaRPr>
                    </a:p>
                  </a:txBody>
                  <a:tcPr marL="62744" marR="62744" marT="0" marB="0" anchor="ctr"/>
                </a:tc>
                <a:tc>
                  <a:txBody>
                    <a:bodyPr/>
                    <a:lstStyle/>
                    <a:p>
                      <a:pPr marL="0" marR="0" algn="ctr">
                        <a:lnSpc>
                          <a:spcPct val="115000"/>
                        </a:lnSpc>
                        <a:spcBef>
                          <a:spcPts val="0"/>
                        </a:spcBef>
                        <a:spcAft>
                          <a:spcPts val="0"/>
                        </a:spcAft>
                        <a:tabLst>
                          <a:tab pos="914400" algn="l"/>
                        </a:tabLst>
                      </a:pPr>
                      <a:r>
                        <a:rPr lang="en-US" sz="1800" dirty="0" smtClean="0">
                          <a:solidFill>
                            <a:schemeClr val="tx1"/>
                          </a:solidFill>
                          <a:latin typeface="+mn-lt"/>
                          <a:ea typeface="+mn-ea"/>
                          <a:cs typeface="+mn-cs"/>
                        </a:rPr>
                        <a:t>Satisfactory</a:t>
                      </a:r>
                      <a:endParaRPr lang="en-US" sz="1800" dirty="0">
                        <a:solidFill>
                          <a:schemeClr val="tx1"/>
                        </a:solidFill>
                        <a:latin typeface="Calibri"/>
                        <a:ea typeface="Calibri"/>
                        <a:cs typeface="Times New Roman"/>
                      </a:endParaRPr>
                    </a:p>
                  </a:txBody>
                  <a:tcPr marL="62744" marR="62744" marT="0" marB="0" anchor="ctr"/>
                </a:tc>
                <a:tc>
                  <a:txBody>
                    <a:bodyPr/>
                    <a:lstStyle/>
                    <a:p>
                      <a:pPr marL="0" marR="0" algn="ctr">
                        <a:lnSpc>
                          <a:spcPct val="115000"/>
                        </a:lnSpc>
                        <a:spcBef>
                          <a:spcPts val="0"/>
                        </a:spcBef>
                        <a:spcAft>
                          <a:spcPts val="0"/>
                        </a:spcAft>
                        <a:tabLst>
                          <a:tab pos="914400" algn="l"/>
                        </a:tabLst>
                      </a:pPr>
                      <a:r>
                        <a:rPr lang="en-US" sz="1800" dirty="0"/>
                        <a:t>Uncertain</a:t>
                      </a:r>
                      <a:endParaRPr lang="en-US" sz="1800" dirty="0">
                        <a:solidFill>
                          <a:schemeClr val="bg1"/>
                        </a:solidFill>
                        <a:latin typeface="Calibri"/>
                        <a:ea typeface="Calibri"/>
                        <a:cs typeface="Times New Roman"/>
                      </a:endParaRPr>
                    </a:p>
                  </a:txBody>
                  <a:tcPr marL="62744" marR="62744" marT="0" marB="0" anchor="ctr"/>
                </a:tc>
              </a:tr>
              <a:tr h="379217">
                <a:tc>
                  <a:txBody>
                    <a:bodyPr/>
                    <a:lstStyle/>
                    <a:p>
                      <a:pPr marL="458788" marR="0" indent="0" algn="l">
                        <a:lnSpc>
                          <a:spcPct val="115000"/>
                        </a:lnSpc>
                        <a:spcBef>
                          <a:spcPts val="0"/>
                        </a:spcBef>
                        <a:spcAft>
                          <a:spcPts val="0"/>
                        </a:spcAft>
                        <a:tabLst>
                          <a:tab pos="914400" algn="l"/>
                        </a:tabLst>
                      </a:pPr>
                      <a:r>
                        <a:rPr lang="en-US" sz="1800" dirty="0"/>
                        <a:t>Piping plover</a:t>
                      </a:r>
                      <a:endParaRPr lang="en-US" sz="1800" dirty="0">
                        <a:solidFill>
                          <a:schemeClr val="bg1"/>
                        </a:solidFill>
                        <a:latin typeface="Calibri"/>
                        <a:ea typeface="Calibri"/>
                        <a:cs typeface="Times New Roman"/>
                      </a:endParaRPr>
                    </a:p>
                  </a:txBody>
                  <a:tcPr marL="62744" marR="62744" marT="0" marB="0" anchor="ctr"/>
                </a:tc>
                <a:tc>
                  <a:txBody>
                    <a:bodyPr/>
                    <a:lstStyle/>
                    <a:p>
                      <a:pPr marL="0" marR="0" algn="ctr">
                        <a:lnSpc>
                          <a:spcPct val="115000"/>
                        </a:lnSpc>
                        <a:spcBef>
                          <a:spcPts val="0"/>
                        </a:spcBef>
                        <a:spcAft>
                          <a:spcPts val="0"/>
                        </a:spcAft>
                        <a:tabLst>
                          <a:tab pos="914400" algn="l"/>
                        </a:tabLst>
                      </a:pPr>
                      <a:r>
                        <a:rPr lang="en-US" sz="1800" dirty="0">
                          <a:solidFill>
                            <a:schemeClr val="tx1"/>
                          </a:solidFill>
                        </a:rPr>
                        <a:t>Uncertain</a:t>
                      </a:r>
                    </a:p>
                  </a:txBody>
                  <a:tcPr marL="62744" marR="62744" marT="0" marB="0" anchor="ctr"/>
                </a:tc>
                <a:tc>
                  <a:txBody>
                    <a:bodyPr/>
                    <a:lstStyle/>
                    <a:p>
                      <a:pPr marL="0" marR="0" algn="ctr">
                        <a:lnSpc>
                          <a:spcPct val="115000"/>
                        </a:lnSpc>
                        <a:spcBef>
                          <a:spcPts val="0"/>
                        </a:spcBef>
                        <a:spcAft>
                          <a:spcPts val="0"/>
                        </a:spcAft>
                        <a:tabLst>
                          <a:tab pos="914400" algn="l"/>
                        </a:tabLst>
                      </a:pPr>
                      <a:r>
                        <a:rPr lang="en-US" sz="1800" dirty="0"/>
                        <a:t>Uncertain </a:t>
                      </a:r>
                    </a:p>
                  </a:txBody>
                  <a:tcPr marL="62744" marR="62744" marT="0" marB="0" anchor="ctr"/>
                </a:tc>
              </a:tr>
            </a:tbl>
          </a:graphicData>
        </a:graphic>
      </p:graphicFrame>
      <p:sp>
        <p:nvSpPr>
          <p:cNvPr id="5" name="TextBox 4"/>
          <p:cNvSpPr txBox="1">
            <a:spLocks noChangeArrowheads="1"/>
          </p:cNvSpPr>
          <p:nvPr/>
        </p:nvSpPr>
        <p:spPr bwMode="auto">
          <a:xfrm>
            <a:off x="304800" y="228600"/>
            <a:ext cx="2709863" cy="646113"/>
          </a:xfrm>
          <a:prstGeom prst="rect">
            <a:avLst/>
          </a:prstGeom>
          <a:noFill/>
          <a:ln w="9525">
            <a:solidFill>
              <a:srgbClr val="FFFF00"/>
            </a:solidFill>
            <a:miter lim="800000"/>
            <a:headEnd/>
            <a:tailEnd/>
          </a:ln>
        </p:spPr>
        <p:txBody>
          <a:bodyPr wrap="none">
            <a:spAutoFit/>
          </a:bodyPr>
          <a:lstStyle/>
          <a:p>
            <a:pPr>
              <a:defRPr/>
            </a:pPr>
            <a:r>
              <a:rPr lang="en-US" sz="3600" dirty="0">
                <a:solidFill>
                  <a:srgbClr val="FFFF00"/>
                </a:solidFill>
                <a:effectLst>
                  <a:outerShdw blurRad="38100" dist="38100" dir="2700000" algn="tl">
                    <a:srgbClr val="000000">
                      <a:alpha val="43137"/>
                    </a:srgbClr>
                  </a:outerShdw>
                </a:effectLst>
                <a:latin typeface="Palatino Linotype" pitchFamily="18" charset="0"/>
                <a:cs typeface="Arial" charset="0"/>
              </a:rPr>
              <a:t>Aquatic Life</a:t>
            </a:r>
          </a:p>
        </p:txBody>
      </p:sp>
      <p:sp>
        <p:nvSpPr>
          <p:cNvPr id="6" name="Rectangle 5"/>
          <p:cNvSpPr/>
          <p:nvPr/>
        </p:nvSpPr>
        <p:spPr>
          <a:xfrm>
            <a:off x="3048000" y="152400"/>
            <a:ext cx="3238387" cy="830997"/>
          </a:xfrm>
          <a:prstGeom prst="rect">
            <a:avLst/>
          </a:prstGeom>
        </p:spPr>
        <p:txBody>
          <a:bodyPr wrap="none">
            <a:spAutoFit/>
          </a:bodyPr>
          <a:lstStyle/>
          <a:p>
            <a:pPr>
              <a:defRPr/>
            </a:pPr>
            <a:r>
              <a:rPr lang="en-US" sz="2400" dirty="0">
                <a:solidFill>
                  <a:schemeClr val="bg1"/>
                </a:solidFill>
                <a:effectLst>
                  <a:outerShdw blurRad="38100" dist="38100" dir="2700000" algn="tl">
                    <a:srgbClr val="000000">
                      <a:alpha val="43137"/>
                    </a:srgbClr>
                  </a:outerShdw>
                </a:effectLst>
                <a:latin typeface="Palatino Linotype" pitchFamily="18" charset="0"/>
                <a:cs typeface="Arial" charset="0"/>
              </a:rPr>
              <a:t>Federally Threatened </a:t>
            </a:r>
            <a:endParaRPr lang="en-US" sz="2400" dirty="0" smtClean="0">
              <a:solidFill>
                <a:schemeClr val="bg1"/>
              </a:solidFill>
              <a:effectLst>
                <a:outerShdw blurRad="38100" dist="38100" dir="2700000" algn="tl">
                  <a:srgbClr val="000000">
                    <a:alpha val="43137"/>
                  </a:srgbClr>
                </a:outerShdw>
              </a:effectLst>
              <a:latin typeface="Palatino Linotype" pitchFamily="18" charset="0"/>
              <a:cs typeface="Arial" charset="0"/>
            </a:endParaRPr>
          </a:p>
          <a:p>
            <a:pPr>
              <a:defRPr/>
            </a:pPr>
            <a:r>
              <a:rPr lang="en-US" sz="2400" dirty="0" smtClean="0">
                <a:solidFill>
                  <a:schemeClr val="bg1"/>
                </a:solidFill>
                <a:effectLst>
                  <a:outerShdw blurRad="38100" dist="38100" dir="2700000" algn="tl">
                    <a:srgbClr val="000000">
                      <a:alpha val="43137"/>
                    </a:srgbClr>
                  </a:outerShdw>
                </a:effectLst>
                <a:latin typeface="Palatino Linotype" pitchFamily="18" charset="0"/>
                <a:cs typeface="Arial" charset="0"/>
              </a:rPr>
              <a:t>&amp; Endangered </a:t>
            </a:r>
            <a:r>
              <a:rPr lang="en-US" sz="2400" dirty="0">
                <a:solidFill>
                  <a:schemeClr val="bg1"/>
                </a:solidFill>
                <a:effectLst>
                  <a:outerShdw blurRad="38100" dist="38100" dir="2700000" algn="tl">
                    <a:srgbClr val="000000">
                      <a:alpha val="43137"/>
                    </a:srgbClr>
                  </a:outerShdw>
                </a:effectLst>
                <a:latin typeface="Palatino Linotype" pitchFamily="18" charset="0"/>
                <a:cs typeface="Arial" charset="0"/>
              </a:rPr>
              <a:t>Species</a:t>
            </a:r>
            <a:endParaRPr lang="en-US" sz="2400" dirty="0">
              <a:solidFill>
                <a:schemeClr val="bg1"/>
              </a:solidFill>
              <a:latin typeface="Arial" charset="0"/>
              <a:cs typeface="Arial" charset="0"/>
            </a:endParaRPr>
          </a:p>
        </p:txBody>
      </p:sp>
      <p:sp>
        <p:nvSpPr>
          <p:cNvPr id="7" name="Rectangle 6"/>
          <p:cNvSpPr/>
          <p:nvPr/>
        </p:nvSpPr>
        <p:spPr>
          <a:xfrm>
            <a:off x="6324600" y="152401"/>
            <a:ext cx="2743200" cy="646331"/>
          </a:xfrm>
          <a:prstGeom prst="rect">
            <a:avLst/>
          </a:prstGeom>
          <a:ln>
            <a:solidFill>
              <a:schemeClr val="bg1"/>
            </a:solidFill>
          </a:ln>
        </p:spPr>
        <p:txBody>
          <a:bodyPr wrap="square">
            <a:spAutoFit/>
          </a:bodyPr>
          <a:lstStyle/>
          <a:p>
            <a:pPr marL="231775" indent="-231775">
              <a:defRPr/>
            </a:pPr>
            <a:r>
              <a:rPr lang="en-US" dirty="0">
                <a:solidFill>
                  <a:schemeClr val="bg1"/>
                </a:solidFill>
                <a:effectLst>
                  <a:outerShdw blurRad="38100" dist="38100" dir="2700000" algn="tl">
                    <a:srgbClr val="000000">
                      <a:alpha val="43137"/>
                    </a:srgbClr>
                  </a:outerShdw>
                </a:effectLst>
                <a:latin typeface="Palatino Linotype" pitchFamily="18" charset="0"/>
                <a:cs typeface="Arial" charset="0"/>
              </a:rPr>
              <a:t>Gerry Pinto, Ph. D.</a:t>
            </a:r>
          </a:p>
          <a:p>
            <a:pPr marL="231775" indent="-231775">
              <a:defRPr/>
            </a:pPr>
            <a:r>
              <a:rPr lang="en-US" dirty="0">
                <a:solidFill>
                  <a:schemeClr val="bg1"/>
                </a:solidFill>
                <a:effectLst>
                  <a:outerShdw blurRad="38100" dist="38100" dir="2700000" algn="tl">
                    <a:srgbClr val="000000">
                      <a:alpha val="43137"/>
                    </a:srgbClr>
                  </a:outerShdw>
                </a:effectLst>
                <a:latin typeface="Palatino Linotype" pitchFamily="18" charset="0"/>
                <a:cs typeface="Arial" charset="0"/>
              </a:rPr>
              <a:t>Jacksonville University</a:t>
            </a:r>
            <a:endParaRPr lang="en-US" i="1" dirty="0">
              <a:solidFill>
                <a:schemeClr val="bg1"/>
              </a:solidFill>
              <a:effectLst>
                <a:outerShdw blurRad="38100" dist="38100" dir="2700000" algn="tl">
                  <a:srgbClr val="000000">
                    <a:alpha val="43137"/>
                  </a:srgbClr>
                </a:outerShdw>
              </a:effectLst>
              <a:latin typeface="Palatino Linotype" pitchFamily="18" charset="0"/>
              <a:cs typeface="Arial" charset="0"/>
            </a:endParaRPr>
          </a:p>
        </p:txBody>
      </p:sp>
      <p:pic>
        <p:nvPicPr>
          <p:cNvPr id="8" name="Picture 7" descr="February 2010 057.jpg"/>
          <p:cNvPicPr>
            <a:picLocks noChangeAspect="1"/>
          </p:cNvPicPr>
          <p:nvPr/>
        </p:nvPicPr>
        <p:blipFill>
          <a:blip r:embed="rId3" cstate="print"/>
          <a:stretch>
            <a:fillRect/>
          </a:stretch>
        </p:blipFill>
        <p:spPr>
          <a:xfrm>
            <a:off x="5791200" y="4038600"/>
            <a:ext cx="2892168" cy="2743200"/>
          </a:xfrm>
          <a:prstGeom prst="rect">
            <a:avLst/>
          </a:prstGeom>
        </p:spPr>
      </p:pic>
      <p:pic>
        <p:nvPicPr>
          <p:cNvPr id="9" name="Picture 8"/>
          <p:cNvPicPr>
            <a:picLocks noChangeAspect="1"/>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tretch>
            <a:fillRect/>
          </a:stretch>
        </p:blipFill>
        <p:spPr>
          <a:xfrm>
            <a:off x="5257800" y="4191000"/>
            <a:ext cx="2639077" cy="1536530"/>
          </a:xfrm>
          <a:prstGeom prst="rect">
            <a:avLst/>
          </a:prstGeom>
        </p:spPr>
      </p:pic>
      <p:pic>
        <p:nvPicPr>
          <p:cNvPr id="10" name="Picture 9"/>
          <p:cNvPicPr/>
          <p:nvPr/>
        </p:nvPicPr>
        <p:blipFill>
          <a:blip r:embed="rId5" cstate="print"/>
          <a:srcRect r="672"/>
          <a:stretch>
            <a:fillRect/>
          </a:stretch>
        </p:blipFill>
        <p:spPr bwMode="auto">
          <a:xfrm>
            <a:off x="1219200" y="4191000"/>
            <a:ext cx="3810000" cy="2523067"/>
          </a:xfrm>
          <a:prstGeom prst="rect">
            <a:avLst/>
          </a:prstGeom>
          <a:noFill/>
          <a:ln w="9525">
            <a:noFill/>
            <a:miter lim="800000"/>
            <a:headEnd/>
            <a:tailEnd/>
          </a:ln>
        </p:spPr>
      </p:pic>
      <p:pic>
        <p:nvPicPr>
          <p:cNvPr id="11" name="Picture 10"/>
          <p:cNvPicPr>
            <a:picLocks noChangeAspect="1"/>
          </p:cNvPicPr>
          <p:nvPr/>
        </p:nvPicPr>
        <p:blipFill>
          <a:blip r:embed="rId6"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tretch>
            <a:fillRect/>
          </a:stretch>
        </p:blipFill>
        <p:spPr>
          <a:xfrm>
            <a:off x="304800" y="5029200"/>
            <a:ext cx="2133600" cy="158592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2" descr="http://swdtx.com/photogallery/On%20the%20Coast/Galveston%20shrimpers480x640.JPG"/>
          <p:cNvPicPr>
            <a:picLocks noChangeAspect="1" noChangeArrowheads="1"/>
          </p:cNvPicPr>
          <p:nvPr/>
        </p:nvPicPr>
        <p:blipFill>
          <a:blip r:embed="rId3" cstate="print"/>
          <a:srcRect/>
          <a:stretch>
            <a:fillRect/>
          </a:stretch>
        </p:blipFill>
        <p:spPr bwMode="auto">
          <a:xfrm>
            <a:off x="304800" y="1371600"/>
            <a:ext cx="2819400" cy="3759200"/>
          </a:xfrm>
          <a:prstGeom prst="rect">
            <a:avLst/>
          </a:prstGeom>
          <a:noFill/>
          <a:ln w="9525">
            <a:solidFill>
              <a:srgbClr val="FFFF00"/>
            </a:solidFill>
            <a:miter lim="800000"/>
            <a:headEnd/>
            <a:tailEnd/>
          </a:ln>
        </p:spPr>
      </p:pic>
      <p:grpSp>
        <p:nvGrpSpPr>
          <p:cNvPr id="2" name="Group 5"/>
          <p:cNvGrpSpPr>
            <a:grpSpLocks/>
          </p:cNvGrpSpPr>
          <p:nvPr/>
        </p:nvGrpSpPr>
        <p:grpSpPr bwMode="auto">
          <a:xfrm>
            <a:off x="990600" y="4648200"/>
            <a:ext cx="2863850" cy="2005012"/>
            <a:chOff x="3139440" y="2261616"/>
            <a:chExt cx="2865120" cy="2334768"/>
          </a:xfrm>
        </p:grpSpPr>
        <p:pic>
          <p:nvPicPr>
            <p:cNvPr id="4" name="Picture 183" descr="Little Creek Fishing Tournament 133"/>
            <p:cNvPicPr>
              <a:picLocks noChangeAspect="1" noChangeArrowheads="1"/>
            </p:cNvPicPr>
            <p:nvPr/>
          </p:nvPicPr>
          <p:blipFill>
            <a:blip r:embed="rId4" cstate="print"/>
            <a:srcRect/>
            <a:stretch>
              <a:fillRect/>
            </a:stretch>
          </p:blipFill>
          <p:spPr bwMode="auto">
            <a:xfrm>
              <a:off x="3139440" y="2261616"/>
              <a:ext cx="2865120" cy="2334768"/>
            </a:xfrm>
            <a:prstGeom prst="rect">
              <a:avLst/>
            </a:prstGeom>
            <a:noFill/>
            <a:ln w="9525">
              <a:solidFill>
                <a:srgbClr val="000000"/>
              </a:solidFill>
              <a:miter lim="800000"/>
              <a:headEnd/>
              <a:tailEnd/>
            </a:ln>
          </p:spPr>
        </p:pic>
        <p:sp>
          <p:nvSpPr>
            <p:cNvPr id="10" name="Text Box 184"/>
            <p:cNvSpPr txBox="1">
              <a:spLocks noChangeArrowheads="1"/>
            </p:cNvSpPr>
            <p:nvPr/>
          </p:nvSpPr>
          <p:spPr bwMode="auto">
            <a:xfrm>
              <a:off x="4922520" y="4301699"/>
              <a:ext cx="1076416" cy="263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ts val="300"/>
                </a:spcBef>
                <a:spcAft>
                  <a:spcPts val="1000"/>
                </a:spcAft>
                <a:buClrTx/>
                <a:buSzTx/>
                <a:buFontTx/>
                <a:buNone/>
                <a:tabLst/>
              </a:pPr>
              <a:r>
                <a:rPr kumimoji="0" lang="en-US" sz="800" b="0" i="0" u="none" strike="noStrike" cap="none" normalizeH="0" baseline="0" smtClean="0">
                  <a:ln>
                    <a:noFill/>
                  </a:ln>
                  <a:solidFill>
                    <a:srgbClr val="FFFFFF"/>
                  </a:solidFill>
                  <a:effectLst/>
                  <a:latin typeface="Arial" pitchFamily="34" charset="0"/>
                  <a:cs typeface="Arial" pitchFamily="34" charset="0"/>
                </a:rPr>
                <a:t>Photo: A.Q. White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 name="TextBox 3"/>
          <p:cNvSpPr txBox="1">
            <a:spLocks noChangeArrowheads="1"/>
          </p:cNvSpPr>
          <p:nvPr/>
        </p:nvSpPr>
        <p:spPr bwMode="auto">
          <a:xfrm>
            <a:off x="609600" y="304800"/>
            <a:ext cx="2195513" cy="708025"/>
          </a:xfrm>
          <a:prstGeom prst="rect">
            <a:avLst/>
          </a:prstGeom>
          <a:noFill/>
          <a:ln w="9525">
            <a:solidFill>
              <a:srgbClr val="FFFF00"/>
            </a:solidFill>
            <a:miter lim="800000"/>
            <a:headEnd/>
            <a:tailEnd/>
          </a:ln>
        </p:spPr>
        <p:txBody>
          <a:bodyPr wrap="none">
            <a:spAutoFit/>
          </a:bodyPr>
          <a:lstStyle/>
          <a:p>
            <a:pPr>
              <a:defRPr/>
            </a:pPr>
            <a:r>
              <a:rPr lang="en-US" sz="4000" dirty="0">
                <a:solidFill>
                  <a:srgbClr val="FFFF00"/>
                </a:solidFill>
                <a:effectLst>
                  <a:outerShdw blurRad="38100" dist="38100" dir="2700000" algn="tl">
                    <a:srgbClr val="000000">
                      <a:alpha val="43137"/>
                    </a:srgbClr>
                  </a:outerShdw>
                </a:effectLst>
                <a:latin typeface="Palatino Linotype" pitchFamily="18" charset="0"/>
                <a:cs typeface="Arial" charset="0"/>
              </a:rPr>
              <a:t>Fisheries</a:t>
            </a:r>
          </a:p>
        </p:txBody>
      </p:sp>
      <p:cxnSp>
        <p:nvCxnSpPr>
          <p:cNvPr id="5" name="Straight Connector 4"/>
          <p:cNvCxnSpPr/>
          <p:nvPr/>
        </p:nvCxnSpPr>
        <p:spPr>
          <a:xfrm>
            <a:off x="0" y="1143000"/>
            <a:ext cx="91440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943600" y="304800"/>
            <a:ext cx="2971800" cy="646113"/>
          </a:xfrm>
          <a:prstGeom prst="rect">
            <a:avLst/>
          </a:prstGeom>
          <a:ln>
            <a:solidFill>
              <a:schemeClr val="bg1"/>
            </a:solidFill>
          </a:ln>
        </p:spPr>
        <p:txBody>
          <a:bodyPr>
            <a:spAutoFit/>
          </a:bodyPr>
          <a:lstStyle/>
          <a:p>
            <a:pPr marL="231775" indent="-231775">
              <a:defRPr/>
            </a:pPr>
            <a:r>
              <a:rPr lang="en-US" dirty="0">
                <a:solidFill>
                  <a:schemeClr val="bg1"/>
                </a:solidFill>
                <a:effectLst>
                  <a:outerShdw blurRad="38100" dist="38100" dir="2700000" algn="tl">
                    <a:srgbClr val="000000">
                      <a:alpha val="43137"/>
                    </a:srgbClr>
                  </a:outerShdw>
                </a:effectLst>
                <a:latin typeface="Palatino Linotype" pitchFamily="18" charset="0"/>
                <a:cs typeface="Arial" charset="0"/>
              </a:rPr>
              <a:t>     Dan McCarthy, Ph.D.  </a:t>
            </a:r>
          </a:p>
          <a:p>
            <a:pPr marL="231775" indent="-231775">
              <a:defRPr/>
            </a:pPr>
            <a:r>
              <a:rPr lang="en-US" dirty="0">
                <a:solidFill>
                  <a:schemeClr val="bg1"/>
                </a:solidFill>
                <a:effectLst>
                  <a:outerShdw blurRad="38100" dist="38100" dir="2700000" algn="tl">
                    <a:srgbClr val="000000">
                      <a:alpha val="43137"/>
                    </a:srgbClr>
                  </a:outerShdw>
                </a:effectLst>
                <a:latin typeface="Palatino Linotype" pitchFamily="18" charset="0"/>
                <a:cs typeface="Arial" charset="0"/>
              </a:rPr>
              <a:t>	Jacksonville University</a:t>
            </a:r>
            <a:endParaRPr lang="en-US" i="1" dirty="0">
              <a:solidFill>
                <a:schemeClr val="bg1"/>
              </a:solidFill>
              <a:effectLst>
                <a:outerShdw blurRad="38100" dist="38100" dir="2700000" algn="tl">
                  <a:srgbClr val="000000">
                    <a:alpha val="43137"/>
                  </a:srgbClr>
                </a:outerShdw>
              </a:effectLst>
              <a:latin typeface="Palatino Linotype" pitchFamily="18" charset="0"/>
              <a:cs typeface="Arial" charset="0"/>
            </a:endParaRPr>
          </a:p>
        </p:txBody>
      </p:sp>
      <p:sp>
        <p:nvSpPr>
          <p:cNvPr id="8" name="Title 7"/>
          <p:cNvSpPr>
            <a:spLocks noGrp="1"/>
          </p:cNvSpPr>
          <p:nvPr>
            <p:ph type="title" idx="4294967295"/>
          </p:nvPr>
        </p:nvSpPr>
        <p:spPr/>
        <p:txBody>
          <a:bodyPr/>
          <a:lstStyle/>
          <a:p>
            <a:r>
              <a:rPr lang="en-US" dirty="0" smtClean="0"/>
              <a:t>   </a:t>
            </a:r>
            <a:endParaRPr lang="en-US" dirty="0"/>
          </a:p>
        </p:txBody>
      </p:sp>
      <p:sp>
        <p:nvSpPr>
          <p:cNvPr id="9" name="Text Placeholder 8"/>
          <p:cNvSpPr>
            <a:spLocks noGrp="1"/>
          </p:cNvSpPr>
          <p:nvPr>
            <p:ph type="body" idx="4294967295"/>
          </p:nvPr>
        </p:nvSpPr>
        <p:spPr>
          <a:xfrm>
            <a:off x="3352800" y="1295400"/>
            <a:ext cx="5638800" cy="4876800"/>
          </a:xfrm>
        </p:spPr>
        <p:txBody>
          <a:bodyPr/>
          <a:lstStyle/>
          <a:p>
            <a:pPr eaLnBrk="0" hangingPunct="0">
              <a:spcBef>
                <a:spcPct val="0"/>
              </a:spcBef>
              <a:spcAft>
                <a:spcPts val="600"/>
              </a:spcAft>
              <a:tabLst>
                <a:tab pos="112713" algn="l"/>
                <a:tab pos="6399213" algn="l"/>
              </a:tabLst>
              <a:defRPr/>
            </a:pPr>
            <a:r>
              <a:rPr lang="en-US" sz="2800" dirty="0" smtClean="0">
                <a:solidFill>
                  <a:srgbClr val="FFFF00"/>
                </a:solidFill>
                <a:effectLst>
                  <a:outerShdw blurRad="38100" dist="38100" dir="2700000" algn="tl">
                    <a:srgbClr val="000000">
                      <a:alpha val="43137"/>
                    </a:srgbClr>
                  </a:outerShdw>
                </a:effectLst>
                <a:latin typeface="Palatino Linotype" pitchFamily="18" charset="0"/>
                <a:cs typeface="Arial" charset="0"/>
              </a:rPr>
              <a:t>12 freshwater, estuarine and marine species</a:t>
            </a:r>
          </a:p>
          <a:p>
            <a:pPr latinLnBrk="0">
              <a:spcBef>
                <a:spcPct val="0"/>
              </a:spcBef>
              <a:spcAft>
                <a:spcPts val="600"/>
              </a:spcAft>
              <a:tabLst>
                <a:tab pos="112713" algn="l"/>
                <a:tab pos="6399213" algn="l"/>
              </a:tabLst>
              <a:defRPr/>
            </a:pPr>
            <a:r>
              <a:rPr lang="en-US" sz="2800" dirty="0" smtClean="0">
                <a:solidFill>
                  <a:srgbClr val="FFFF00"/>
                </a:solidFill>
                <a:effectLst>
                  <a:outerShdw blurRad="38100" dist="38100" dir="2700000" algn="tl">
                    <a:srgbClr val="000000">
                      <a:alpha val="43137"/>
                    </a:srgbClr>
                  </a:outerShdw>
                </a:effectLst>
                <a:latin typeface="Palatino Linotype" pitchFamily="18" charset="0"/>
                <a:cs typeface="Arial" charset="0"/>
              </a:rPr>
              <a:t>Three long-term data sets analyzed </a:t>
            </a:r>
          </a:p>
          <a:p>
            <a:pPr lvl="1">
              <a:spcBef>
                <a:spcPct val="0"/>
              </a:spcBef>
              <a:spcAft>
                <a:spcPts val="600"/>
              </a:spcAft>
              <a:tabLst>
                <a:tab pos="112713" algn="l"/>
                <a:tab pos="6399213" algn="l"/>
              </a:tabLst>
              <a:defRPr/>
            </a:pPr>
            <a:r>
              <a:rPr lang="en-US" sz="2400" dirty="0" smtClean="0">
                <a:solidFill>
                  <a:schemeClr val="bg1"/>
                </a:solidFill>
                <a:effectLst>
                  <a:outerShdw blurRad="38100" dist="38100" dir="2700000" algn="tl">
                    <a:srgbClr val="000000">
                      <a:alpha val="43137"/>
                    </a:srgbClr>
                  </a:outerShdw>
                </a:effectLst>
                <a:latin typeface="Palatino Linotype" pitchFamily="18" charset="0"/>
                <a:cs typeface="Arial" charset="0"/>
              </a:rPr>
              <a:t>Fisheries Independent Monitoring data (FIMS) from FWRI (2001- 2011)</a:t>
            </a:r>
          </a:p>
          <a:p>
            <a:pPr lvl="1">
              <a:spcBef>
                <a:spcPct val="0"/>
              </a:spcBef>
              <a:spcAft>
                <a:spcPts val="600"/>
              </a:spcAft>
              <a:tabLst>
                <a:tab pos="112713" algn="l"/>
                <a:tab pos="6399213" algn="l"/>
              </a:tabLst>
              <a:defRPr/>
            </a:pPr>
            <a:r>
              <a:rPr lang="en-US" sz="2400" dirty="0" smtClean="0">
                <a:solidFill>
                  <a:schemeClr val="bg1"/>
                </a:solidFill>
                <a:effectLst>
                  <a:outerShdw blurRad="38100" dist="38100" dir="2700000" algn="tl">
                    <a:srgbClr val="000000">
                      <a:alpha val="43137"/>
                    </a:srgbClr>
                  </a:outerShdw>
                </a:effectLst>
                <a:latin typeface="Palatino Linotype" pitchFamily="18" charset="0"/>
                <a:cs typeface="Arial" charset="0"/>
              </a:rPr>
              <a:t>Commercial landings for LSJR counties (FWRI) (1994 – 2011)</a:t>
            </a:r>
          </a:p>
          <a:p>
            <a:pPr lvl="1">
              <a:spcBef>
                <a:spcPct val="0"/>
              </a:spcBef>
              <a:spcAft>
                <a:spcPts val="600"/>
              </a:spcAft>
              <a:tabLst>
                <a:tab pos="112713" algn="l"/>
                <a:tab pos="6399213" algn="l"/>
              </a:tabLst>
              <a:defRPr/>
            </a:pPr>
            <a:r>
              <a:rPr lang="en-US" sz="2400" dirty="0" smtClean="0">
                <a:solidFill>
                  <a:schemeClr val="bg1"/>
                </a:solidFill>
                <a:effectLst>
                  <a:outerShdw blurRad="38100" dist="38100" dir="2700000" algn="tl">
                    <a:srgbClr val="000000">
                      <a:alpha val="43137"/>
                    </a:srgbClr>
                  </a:outerShdw>
                </a:effectLst>
                <a:latin typeface="Palatino Linotype" pitchFamily="18" charset="0"/>
                <a:cs typeface="Arial" charset="0"/>
              </a:rPr>
              <a:t>Recreational landings for LSJR counties </a:t>
            </a:r>
            <a:endParaRPr lang="en-US" dirty="0" smtClean="0">
              <a:solidFill>
                <a:schemeClr val="bg1"/>
              </a:solidFill>
              <a:effectLst>
                <a:outerShdw blurRad="38100" dist="38100" dir="2700000" algn="tl">
                  <a:srgbClr val="000000">
                    <a:alpha val="43137"/>
                  </a:srgbClr>
                </a:outerShdw>
              </a:effectLst>
              <a:latin typeface="Palatino Linotype" pitchFamily="18" charset="0"/>
              <a:cs typeface="Arial" charset="0"/>
            </a:endParaRP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457200" y="1143000"/>
            <a:ext cx="8458200" cy="5694363"/>
          </a:xfrm>
          <a:prstGeom prst="rect">
            <a:avLst/>
          </a:prstGeom>
          <a:noFill/>
          <a:ln w="9525">
            <a:noFill/>
            <a:miter lim="800000"/>
            <a:headEnd/>
            <a:tailEnd/>
          </a:ln>
        </p:spPr>
        <p:txBody>
          <a:bodyPr>
            <a:spAutoFit/>
          </a:bodyPr>
          <a:lstStyle/>
          <a:p>
            <a:pPr marL="231775" indent="-231775" eaLnBrk="0" hangingPunct="0">
              <a:tabLst>
                <a:tab pos="3484563" algn="l"/>
              </a:tabLst>
              <a:defRPr/>
            </a:pPr>
            <a:r>
              <a:rPr lang="en-US" sz="2800" dirty="0">
                <a:solidFill>
                  <a:srgbClr val="FFFF00"/>
                </a:solidFill>
                <a:effectLst>
                  <a:outerShdw blurRad="38100" dist="38100" dir="2700000" algn="tl">
                    <a:srgbClr val="000000">
                      <a:alpha val="43137"/>
                    </a:srgbClr>
                  </a:outerShdw>
                </a:effectLst>
                <a:latin typeface="Palatino Linotype" pitchFamily="18" charset="0"/>
                <a:cs typeface="Arial" charset="0"/>
              </a:rPr>
              <a:t>Purpose</a:t>
            </a:r>
          </a:p>
          <a:p>
            <a:pPr marL="231775" indent="-231775" eaLnBrk="0" hangingPunct="0">
              <a:buFont typeface="Arial" pitchFamily="34" charset="0"/>
              <a:buChar char="•"/>
              <a:tabLst>
                <a:tab pos="3484563" algn="l"/>
              </a:tabLst>
              <a:defRPr/>
            </a:pPr>
            <a:r>
              <a:rPr lang="en-US" sz="2800" dirty="0">
                <a:solidFill>
                  <a:schemeClr val="bg1"/>
                </a:solidFill>
                <a:effectLst>
                  <a:outerShdw blurRad="38100" dist="38100" dir="2700000" algn="tl">
                    <a:srgbClr val="000000">
                      <a:alpha val="43137"/>
                    </a:srgbClr>
                  </a:outerShdw>
                </a:effectLst>
                <a:latin typeface="Palatino Linotype" pitchFamily="18" charset="0"/>
                <a:cs typeface="Arial" charset="0"/>
              </a:rPr>
              <a:t>to inform the public about health of the Lower St. Johns River Basin, Florida (LSJRB).</a:t>
            </a:r>
          </a:p>
          <a:p>
            <a:pPr marL="231775" indent="-231775" eaLnBrk="0" hangingPunct="0">
              <a:tabLst>
                <a:tab pos="112713" algn="l"/>
                <a:tab pos="3484563" algn="l"/>
              </a:tabLst>
              <a:defRPr/>
            </a:pPr>
            <a:endParaRPr lang="en-US" sz="2800" dirty="0">
              <a:solidFill>
                <a:srgbClr val="FFFF00"/>
              </a:solidFill>
              <a:effectLst>
                <a:outerShdw blurRad="38100" dist="38100" dir="2700000" algn="tl">
                  <a:srgbClr val="000000">
                    <a:alpha val="43137"/>
                  </a:srgbClr>
                </a:outerShdw>
              </a:effectLst>
              <a:latin typeface="Palatino Linotype" pitchFamily="18" charset="0"/>
              <a:cs typeface="Arial" charset="0"/>
            </a:endParaRPr>
          </a:p>
          <a:p>
            <a:pPr marL="231775" indent="-231775" eaLnBrk="0" hangingPunct="0">
              <a:tabLst>
                <a:tab pos="112713" algn="l"/>
                <a:tab pos="3484563" algn="l"/>
              </a:tabLst>
              <a:defRPr/>
            </a:pPr>
            <a:r>
              <a:rPr lang="en-US" sz="2800" dirty="0">
                <a:solidFill>
                  <a:srgbClr val="FFFF00"/>
                </a:solidFill>
                <a:effectLst>
                  <a:outerShdw blurRad="38100" dist="38100" dir="2700000" algn="tl">
                    <a:srgbClr val="000000">
                      <a:alpha val="43137"/>
                    </a:srgbClr>
                  </a:outerShdw>
                </a:effectLst>
                <a:latin typeface="Palatino Linotype" pitchFamily="18" charset="0"/>
                <a:cs typeface="Arial" charset="0"/>
              </a:rPr>
              <a:t>Funding</a:t>
            </a:r>
          </a:p>
          <a:p>
            <a:pPr marL="231775" indent="-231775" eaLnBrk="0" hangingPunct="0">
              <a:buFont typeface="Arial" pitchFamily="34" charset="0"/>
              <a:buChar char="•"/>
              <a:tabLst>
                <a:tab pos="3484563" algn="l"/>
              </a:tabLst>
              <a:defRPr/>
            </a:pPr>
            <a:r>
              <a:rPr lang="en-US" sz="2800" dirty="0">
                <a:solidFill>
                  <a:schemeClr val="bg1"/>
                </a:solidFill>
                <a:effectLst>
                  <a:outerShdw blurRad="38100" dist="38100" dir="2700000" algn="tl">
                    <a:srgbClr val="000000">
                      <a:alpha val="43137"/>
                    </a:srgbClr>
                  </a:outerShdw>
                </a:effectLst>
                <a:latin typeface="Palatino Linotype" pitchFamily="18" charset="0"/>
                <a:cs typeface="Arial" charset="0"/>
              </a:rPr>
              <a:t>Environmental Protection Board (EPB) of City of Jacksonville</a:t>
            </a:r>
          </a:p>
          <a:p>
            <a:pPr marL="231775" indent="-231775" eaLnBrk="0" hangingPunct="0">
              <a:buFont typeface="Arial" pitchFamily="34" charset="0"/>
              <a:buChar char="•"/>
              <a:tabLst>
                <a:tab pos="3484563" algn="l"/>
              </a:tabLst>
              <a:defRPr/>
            </a:pPr>
            <a:r>
              <a:rPr lang="en-US" sz="2800" dirty="0">
                <a:solidFill>
                  <a:schemeClr val="bg1"/>
                </a:solidFill>
                <a:effectLst>
                  <a:outerShdw blurRad="38100" dist="38100" dir="2700000" algn="tl">
                    <a:srgbClr val="000000">
                      <a:alpha val="43137"/>
                    </a:srgbClr>
                  </a:outerShdw>
                </a:effectLst>
                <a:latin typeface="Palatino Linotype" pitchFamily="18" charset="0"/>
                <a:cs typeface="Arial" charset="0"/>
              </a:rPr>
              <a:t>Jacksonville City Council</a:t>
            </a:r>
          </a:p>
          <a:p>
            <a:pPr marL="231775" indent="-231775" eaLnBrk="0" hangingPunct="0">
              <a:buFont typeface="Arial" pitchFamily="34" charset="0"/>
              <a:buChar char="•"/>
              <a:tabLst>
                <a:tab pos="3484563" algn="l"/>
              </a:tabLst>
              <a:defRPr/>
            </a:pPr>
            <a:r>
              <a:rPr lang="en-US" sz="2800" dirty="0">
                <a:solidFill>
                  <a:schemeClr val="bg1"/>
                </a:solidFill>
                <a:effectLst>
                  <a:outerShdw blurRad="38100" dist="38100" dir="2700000" algn="tl">
                    <a:srgbClr val="000000">
                      <a:alpha val="43137"/>
                    </a:srgbClr>
                  </a:outerShdw>
                </a:effectLst>
                <a:latin typeface="Palatino Linotype" pitchFamily="18" charset="0"/>
                <a:cs typeface="Arial" charset="0"/>
              </a:rPr>
              <a:t>River Branch Foundation</a:t>
            </a:r>
          </a:p>
          <a:p>
            <a:pPr marL="231775" indent="-231775" eaLnBrk="0" hangingPunct="0">
              <a:buFont typeface="Arial" pitchFamily="34" charset="0"/>
              <a:buChar char="•"/>
              <a:tabLst>
                <a:tab pos="3484563" algn="l"/>
              </a:tabLst>
              <a:defRPr/>
            </a:pPr>
            <a:endParaRPr lang="en-US" sz="2800" dirty="0">
              <a:solidFill>
                <a:schemeClr val="bg1"/>
              </a:solidFill>
              <a:effectLst>
                <a:outerShdw blurRad="38100" dist="38100" dir="2700000" algn="tl">
                  <a:srgbClr val="000000">
                    <a:alpha val="43137"/>
                  </a:srgbClr>
                </a:outerShdw>
              </a:effectLst>
              <a:latin typeface="Palatino Linotype" pitchFamily="18" charset="0"/>
              <a:cs typeface="Arial" charset="0"/>
            </a:endParaRPr>
          </a:p>
          <a:p>
            <a:pPr marL="231775" indent="-231775" eaLnBrk="0" hangingPunct="0">
              <a:tabLst>
                <a:tab pos="3484563" algn="l"/>
              </a:tabLst>
              <a:defRPr/>
            </a:pPr>
            <a:r>
              <a:rPr lang="en-US" sz="2800" dirty="0">
                <a:solidFill>
                  <a:srgbClr val="FFFF00"/>
                </a:solidFill>
                <a:effectLst>
                  <a:outerShdw blurRad="38100" dist="38100" dir="2700000" algn="tl">
                    <a:srgbClr val="000000">
                      <a:alpha val="43137"/>
                    </a:srgbClr>
                  </a:outerShdw>
                </a:effectLst>
                <a:latin typeface="Palatino Linotype" pitchFamily="18" charset="0"/>
                <a:cs typeface="Arial" charset="0"/>
              </a:rPr>
              <a:t>History</a:t>
            </a:r>
          </a:p>
          <a:p>
            <a:pPr marL="231775" indent="-231775" eaLnBrk="0" hangingPunct="0">
              <a:buFont typeface="Arial" pitchFamily="34" charset="0"/>
              <a:buChar char="•"/>
              <a:tabLst>
                <a:tab pos="3484563" algn="l"/>
              </a:tabLst>
              <a:defRPr/>
            </a:pPr>
            <a:r>
              <a:rPr lang="en-US" sz="2800" dirty="0">
                <a:solidFill>
                  <a:schemeClr val="bg1"/>
                </a:solidFill>
                <a:effectLst>
                  <a:outerShdw blurRad="38100" dist="38100" dir="2700000" algn="tl">
                    <a:srgbClr val="000000">
                      <a:alpha val="43137"/>
                    </a:srgbClr>
                  </a:outerShdw>
                </a:effectLst>
                <a:latin typeface="Palatino Linotype" pitchFamily="18" charset="0"/>
                <a:cs typeface="Arial" charset="0"/>
              </a:rPr>
              <a:t>2012 marks the fifth year of the State of the River Report.  </a:t>
            </a:r>
          </a:p>
        </p:txBody>
      </p:sp>
      <p:cxnSp>
        <p:nvCxnSpPr>
          <p:cNvPr id="5" name="Straight Connector 4"/>
          <p:cNvCxnSpPr/>
          <p:nvPr/>
        </p:nvCxnSpPr>
        <p:spPr>
          <a:xfrm>
            <a:off x="0" y="1143000"/>
            <a:ext cx="91440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685800" y="457200"/>
            <a:ext cx="7924800" cy="400050"/>
          </a:xfrm>
          <a:prstGeom prst="rect">
            <a:avLst/>
          </a:prstGeom>
          <a:noFill/>
          <a:ln w="9525">
            <a:noFill/>
            <a:miter lim="800000"/>
            <a:headEnd/>
            <a:tailEnd/>
          </a:ln>
        </p:spPr>
        <p:txBody>
          <a:bodyPr>
            <a:spAutoFit/>
          </a:bodyPr>
          <a:lstStyle/>
          <a:p>
            <a:pPr algn="just">
              <a:tabLst>
                <a:tab pos="112713" algn="l"/>
                <a:tab pos="6399213" algn="l"/>
              </a:tabLst>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Arial" charset="0"/>
              </a:rPr>
              <a:t>                 </a:t>
            </a:r>
            <a:endParaRPr lang="en-US" sz="2800" dirty="0">
              <a:effectLst>
                <a:outerShdw blurRad="38100" dist="38100" dir="2700000" algn="tl">
                  <a:srgbClr val="000000">
                    <a:alpha val="43137"/>
                  </a:srgbClr>
                </a:outerShdw>
              </a:effectLst>
              <a:latin typeface="Arial" charset="0"/>
              <a:cs typeface="Arial" charset="0"/>
            </a:endParaRPr>
          </a:p>
        </p:txBody>
      </p:sp>
      <p:sp>
        <p:nvSpPr>
          <p:cNvPr id="6" name="Slide Number Placeholder 5"/>
          <p:cNvSpPr txBox="1">
            <a:spLocks noGrp="1"/>
          </p:cNvSpPr>
          <p:nvPr/>
        </p:nvSpPr>
        <p:spPr>
          <a:xfrm>
            <a:off x="6553200" y="6356350"/>
            <a:ext cx="2133600" cy="365125"/>
          </a:xfrm>
          <a:prstGeom prst="rect">
            <a:avLst/>
          </a:prstGeom>
          <a:noFill/>
        </p:spPr>
        <p:txBody>
          <a:bodyPr lIns="91429" tIns="45714" rIns="91429" bIns="45714" anchor="ctr"/>
          <a:lstStyle/>
          <a:p>
            <a:pPr algn="r" fontAlgn="auto">
              <a:spcBef>
                <a:spcPts val="0"/>
              </a:spcBef>
              <a:spcAft>
                <a:spcPts val="0"/>
              </a:spcAft>
              <a:defRPr/>
            </a:pPr>
            <a:fld id="{B5E417D5-0445-4DE8-BC47-0C2A7CEE56E7}" type="slidenum">
              <a:rPr lang="en-US" sz="1200">
                <a:solidFill>
                  <a:schemeClr val="tx1">
                    <a:tint val="75000"/>
                  </a:schemeClr>
                </a:solidFill>
                <a:latin typeface="+mn-lt"/>
                <a:cs typeface="+mn-cs"/>
              </a:rPr>
              <a:pPr algn="r" fontAlgn="auto">
                <a:spcBef>
                  <a:spcPts val="0"/>
                </a:spcBef>
                <a:spcAft>
                  <a:spcPts val="0"/>
                </a:spcAft>
                <a:defRPr/>
              </a:pPr>
              <a:t>2</a:t>
            </a:fld>
            <a:endParaRPr lang="en-US" sz="1200">
              <a:solidFill>
                <a:schemeClr val="tx1">
                  <a:tint val="75000"/>
                </a:schemeClr>
              </a:solidFill>
              <a:latin typeface="+mn-lt"/>
              <a:cs typeface="+mn-cs"/>
            </a:endParaRPr>
          </a:p>
        </p:txBody>
      </p:sp>
      <p:sp>
        <p:nvSpPr>
          <p:cNvPr id="7" name="Rectangle 6"/>
          <p:cNvSpPr>
            <a:spLocks noChangeArrowheads="1"/>
          </p:cNvSpPr>
          <p:nvPr/>
        </p:nvSpPr>
        <p:spPr bwMode="auto">
          <a:xfrm>
            <a:off x="685800" y="457200"/>
            <a:ext cx="7924800" cy="523875"/>
          </a:xfrm>
          <a:prstGeom prst="rect">
            <a:avLst/>
          </a:prstGeom>
          <a:noFill/>
          <a:ln w="9525">
            <a:noFill/>
            <a:miter lim="800000"/>
            <a:headEnd/>
            <a:tailEnd/>
          </a:ln>
        </p:spPr>
        <p:txBody>
          <a:bodyPr>
            <a:spAutoFit/>
          </a:bodyPr>
          <a:lstStyle/>
          <a:p>
            <a:pPr algn="just">
              <a:tabLst>
                <a:tab pos="112713" algn="l"/>
                <a:tab pos="6399213" algn="l"/>
              </a:tabLst>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Arial" charset="0"/>
              </a:rPr>
              <a:t>                 </a:t>
            </a:r>
            <a:r>
              <a:rPr lang="en-US" sz="2800" dirty="0">
                <a:solidFill>
                  <a:srgbClr val="FFFF00"/>
                </a:solidFill>
                <a:effectLst>
                  <a:outerShdw blurRad="38100" dist="38100" dir="2700000" algn="tl">
                    <a:srgbClr val="000000">
                      <a:alpha val="43137"/>
                    </a:srgbClr>
                  </a:outerShdw>
                </a:effectLst>
                <a:latin typeface="Palatino Linotype" pitchFamily="18" charset="0"/>
                <a:cs typeface="Arial" charset="0"/>
              </a:rPr>
              <a:t>Origins of the State of the River Report</a:t>
            </a:r>
            <a:endParaRPr lang="en-US" sz="2800" dirty="0">
              <a:effectLst>
                <a:outerShdw blurRad="38100" dist="38100" dir="2700000" algn="tl">
                  <a:srgbClr val="000000">
                    <a:alpha val="43137"/>
                  </a:srgbClr>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609600" y="304800"/>
            <a:ext cx="2195513" cy="708025"/>
          </a:xfrm>
          <a:prstGeom prst="rect">
            <a:avLst/>
          </a:prstGeom>
          <a:noFill/>
          <a:ln w="9525">
            <a:solidFill>
              <a:srgbClr val="FFFF00"/>
            </a:solidFill>
            <a:miter lim="800000"/>
            <a:headEnd/>
            <a:tailEnd/>
          </a:ln>
        </p:spPr>
        <p:txBody>
          <a:bodyPr wrap="none">
            <a:spAutoFit/>
          </a:bodyPr>
          <a:lstStyle/>
          <a:p>
            <a:pPr>
              <a:defRPr/>
            </a:pPr>
            <a:r>
              <a:rPr lang="en-US" sz="4000" dirty="0">
                <a:solidFill>
                  <a:srgbClr val="FFFF00"/>
                </a:solidFill>
                <a:effectLst>
                  <a:outerShdw blurRad="38100" dist="38100" dir="2700000" algn="tl">
                    <a:srgbClr val="000000">
                      <a:alpha val="43137"/>
                    </a:srgbClr>
                  </a:outerShdw>
                </a:effectLst>
                <a:latin typeface="Palatino Linotype" pitchFamily="18" charset="0"/>
                <a:cs typeface="Arial" charset="0"/>
              </a:rPr>
              <a:t>Fisheries</a:t>
            </a:r>
          </a:p>
        </p:txBody>
      </p:sp>
      <p:cxnSp>
        <p:nvCxnSpPr>
          <p:cNvPr id="5" name="Straight Connector 4"/>
          <p:cNvCxnSpPr/>
          <p:nvPr/>
        </p:nvCxnSpPr>
        <p:spPr>
          <a:xfrm>
            <a:off x="0" y="1143000"/>
            <a:ext cx="91440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idx="4294967295"/>
          </p:nvPr>
        </p:nvSpPr>
        <p:spPr/>
        <p:txBody>
          <a:bodyPr/>
          <a:lstStyle/>
          <a:p>
            <a:r>
              <a:rPr lang="en-US" dirty="0" smtClean="0"/>
              <a:t>   </a:t>
            </a:r>
            <a:endParaRPr lang="en-US" dirty="0"/>
          </a:p>
        </p:txBody>
      </p:sp>
      <p:sp>
        <p:nvSpPr>
          <p:cNvPr id="9" name="Text Placeholder 8"/>
          <p:cNvSpPr>
            <a:spLocks noGrp="1"/>
          </p:cNvSpPr>
          <p:nvPr>
            <p:ph type="body" idx="4294967295"/>
          </p:nvPr>
        </p:nvSpPr>
        <p:spPr>
          <a:xfrm>
            <a:off x="304800" y="5257800"/>
            <a:ext cx="4191000" cy="1524000"/>
          </a:xfrm>
        </p:spPr>
        <p:txBody>
          <a:bodyPr/>
          <a:lstStyle/>
          <a:p>
            <a:pPr>
              <a:spcBef>
                <a:spcPct val="0"/>
              </a:spcBef>
              <a:spcAft>
                <a:spcPts val="600"/>
              </a:spcAft>
              <a:tabLst>
                <a:tab pos="112713" algn="l"/>
                <a:tab pos="6399213" algn="l"/>
              </a:tabLst>
              <a:defRPr/>
            </a:pPr>
            <a:r>
              <a:rPr lang="en-US" sz="2400" dirty="0" smtClean="0">
                <a:solidFill>
                  <a:srgbClr val="FFFF00"/>
                </a:solidFill>
                <a:effectLst>
                  <a:outerShdw blurRad="38100" dist="38100" dir="2700000" algn="tl">
                    <a:srgbClr val="000000">
                      <a:alpha val="43137"/>
                    </a:srgbClr>
                  </a:outerShdw>
                </a:effectLst>
                <a:latin typeface="Palatino Linotype" pitchFamily="18" charset="0"/>
                <a:cs typeface="Arial" charset="0"/>
              </a:rPr>
              <a:t>Commercial landings from 1986 to 2011</a:t>
            </a:r>
          </a:p>
          <a:p>
            <a:pPr>
              <a:spcBef>
                <a:spcPct val="0"/>
              </a:spcBef>
              <a:spcAft>
                <a:spcPts val="600"/>
              </a:spcAft>
              <a:tabLst>
                <a:tab pos="112713" algn="l"/>
                <a:tab pos="6399213" algn="l"/>
              </a:tabLst>
              <a:defRPr/>
            </a:pPr>
            <a:r>
              <a:rPr lang="en-US" sz="2400" dirty="0" smtClean="0">
                <a:solidFill>
                  <a:srgbClr val="FFFF00"/>
                </a:solidFill>
                <a:effectLst>
                  <a:outerShdw blurRad="38100" dist="38100" dir="2700000" algn="tl">
                    <a:srgbClr val="000000">
                      <a:alpha val="43137"/>
                    </a:srgbClr>
                  </a:outerShdw>
                </a:effectLst>
                <a:latin typeface="Palatino Linotype" pitchFamily="18" charset="0"/>
                <a:cs typeface="Arial" charset="0"/>
              </a:rPr>
              <a:t>Note gill net ban in1995</a:t>
            </a:r>
            <a:endParaRPr lang="en-US" dirty="0" smtClean="0">
              <a:solidFill>
                <a:schemeClr val="bg1"/>
              </a:solidFill>
              <a:effectLst>
                <a:outerShdw blurRad="38100" dist="38100" dir="2700000" algn="tl">
                  <a:srgbClr val="000000">
                    <a:alpha val="43137"/>
                  </a:srgbClr>
                </a:outerShdw>
              </a:effectLst>
              <a:latin typeface="Palatino Linotype" pitchFamily="18" charset="0"/>
              <a:cs typeface="Arial" charset="0"/>
            </a:endParaRPr>
          </a:p>
        </p:txBody>
      </p:sp>
      <p:pic>
        <p:nvPicPr>
          <p:cNvPr id="80897" name="Picture 99" descr="http://www.floridasportfishing.com/magazine/images/stories/species/spotted-sea-trout_fb.jpg"/>
          <p:cNvPicPr>
            <a:picLocks noChangeAspect="1" noChangeArrowheads="1"/>
          </p:cNvPicPr>
          <p:nvPr/>
        </p:nvPicPr>
        <p:blipFill>
          <a:blip r:embed="rId3" cstate="print"/>
          <a:srcRect/>
          <a:stretch>
            <a:fillRect/>
          </a:stretch>
        </p:blipFill>
        <p:spPr bwMode="auto">
          <a:xfrm>
            <a:off x="1295400" y="1905000"/>
            <a:ext cx="2076450" cy="771525"/>
          </a:xfrm>
          <a:prstGeom prst="rect">
            <a:avLst/>
          </a:prstGeom>
          <a:noFill/>
        </p:spPr>
      </p:pic>
      <p:sp>
        <p:nvSpPr>
          <p:cNvPr id="80899" name="Rectangle 3"/>
          <p:cNvSpPr>
            <a:spLocks noChangeArrowheads="1"/>
          </p:cNvSpPr>
          <p:nvPr/>
        </p:nvSpPr>
        <p:spPr bwMode="auto">
          <a:xfrm>
            <a:off x="1066800" y="2667000"/>
            <a:ext cx="2362200"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bg1"/>
                </a:solidFill>
                <a:effectLst/>
                <a:latin typeface="Palatino"/>
                <a:ea typeface="Times New Roman" pitchFamily="18" charset="0"/>
                <a:cs typeface="Arial" pitchFamily="34" charset="0"/>
              </a:rPr>
              <a:t>http://www.floridasportfishing.com/magazine/images</a:t>
            </a:r>
            <a:endParaRPr kumimoji="0" lang="en-US" sz="4000" b="0" i="0" u="none" strike="noStrike" cap="none" normalizeH="0" baseline="0" dirty="0" smtClean="0">
              <a:ln>
                <a:noFill/>
              </a:ln>
              <a:solidFill>
                <a:schemeClr val="bg1"/>
              </a:solidFill>
              <a:effectLst/>
              <a:latin typeface="Arial" pitchFamily="34" charset="0"/>
              <a:cs typeface="Arial" pitchFamily="34" charset="0"/>
            </a:endParaRPr>
          </a:p>
        </p:txBody>
      </p:sp>
      <p:sp>
        <p:nvSpPr>
          <p:cNvPr id="13" name="TextBox 12"/>
          <p:cNvSpPr txBox="1"/>
          <p:nvPr/>
        </p:nvSpPr>
        <p:spPr>
          <a:xfrm>
            <a:off x="1143000" y="1219200"/>
            <a:ext cx="2743200" cy="923330"/>
          </a:xfrm>
          <a:prstGeom prst="rect">
            <a:avLst/>
          </a:prstGeom>
          <a:noFill/>
        </p:spPr>
        <p:txBody>
          <a:bodyPr wrap="square" rtlCol="0">
            <a:spAutoFit/>
          </a:bodyPr>
          <a:lstStyle/>
          <a:p>
            <a:r>
              <a:rPr lang="en-US" b="1" dirty="0">
                <a:solidFill>
                  <a:srgbClr val="FFFFCC"/>
                </a:solidFill>
              </a:rPr>
              <a:t>Spotted </a:t>
            </a:r>
            <a:r>
              <a:rPr lang="en-US" b="1" dirty="0" err="1">
                <a:solidFill>
                  <a:srgbClr val="FFFFCC"/>
                </a:solidFill>
              </a:rPr>
              <a:t>Seatrout</a:t>
            </a:r>
            <a:r>
              <a:rPr lang="en-US" b="1" dirty="0">
                <a:solidFill>
                  <a:srgbClr val="FFFFCC"/>
                </a:solidFill>
              </a:rPr>
              <a:t> </a:t>
            </a:r>
          </a:p>
          <a:p>
            <a:r>
              <a:rPr lang="en-US" b="1" i="1" dirty="0" err="1">
                <a:solidFill>
                  <a:srgbClr val="FFFFCC"/>
                </a:solidFill>
              </a:rPr>
              <a:t>Cynoscion</a:t>
            </a:r>
            <a:r>
              <a:rPr lang="en-US" b="1" i="1" dirty="0">
                <a:solidFill>
                  <a:srgbClr val="FFFFCC"/>
                </a:solidFill>
              </a:rPr>
              <a:t> </a:t>
            </a:r>
            <a:r>
              <a:rPr lang="en-US" b="1" i="1" dirty="0" err="1">
                <a:solidFill>
                  <a:srgbClr val="FFFFCC"/>
                </a:solidFill>
              </a:rPr>
              <a:t>nebulosus</a:t>
            </a:r>
            <a:endParaRPr lang="en-US" b="1" dirty="0">
              <a:solidFill>
                <a:srgbClr val="FFFFCC"/>
              </a:solidFill>
            </a:endParaRPr>
          </a:p>
          <a:p>
            <a:endParaRPr lang="en-US" b="1" dirty="0"/>
          </a:p>
        </p:txBody>
      </p:sp>
      <p:pic>
        <p:nvPicPr>
          <p:cNvPr id="80901" name="Picture 5"/>
          <p:cNvPicPr>
            <a:picLocks noChangeAspect="1" noChangeArrowheads="1"/>
          </p:cNvPicPr>
          <p:nvPr/>
        </p:nvPicPr>
        <p:blipFill>
          <a:blip r:embed="rId4" cstate="print"/>
          <a:srcRect/>
          <a:stretch>
            <a:fillRect/>
          </a:stretch>
        </p:blipFill>
        <p:spPr bwMode="auto">
          <a:xfrm>
            <a:off x="381000" y="3200400"/>
            <a:ext cx="4191000" cy="1930109"/>
          </a:xfrm>
          <a:prstGeom prst="rect">
            <a:avLst/>
          </a:prstGeom>
          <a:noFill/>
          <a:ln w="9525">
            <a:noFill/>
            <a:miter lim="800000"/>
            <a:headEnd/>
            <a:tailEnd/>
          </a:ln>
          <a:effectLst/>
        </p:spPr>
      </p:pic>
      <p:pic>
        <p:nvPicPr>
          <p:cNvPr id="80902" name="Picture 6"/>
          <p:cNvPicPr>
            <a:picLocks noChangeAspect="1" noChangeArrowheads="1"/>
          </p:cNvPicPr>
          <p:nvPr/>
        </p:nvPicPr>
        <p:blipFill>
          <a:blip r:embed="rId5" cstate="print"/>
          <a:srcRect/>
          <a:stretch>
            <a:fillRect/>
          </a:stretch>
        </p:blipFill>
        <p:spPr bwMode="auto">
          <a:xfrm>
            <a:off x="5049259" y="2057400"/>
            <a:ext cx="3485141" cy="4730362"/>
          </a:xfrm>
          <a:prstGeom prst="rect">
            <a:avLst/>
          </a:prstGeom>
          <a:noFill/>
          <a:ln w="9525">
            <a:noFill/>
            <a:miter lim="800000"/>
            <a:headEnd/>
            <a:tailEnd/>
          </a:ln>
          <a:effectLst/>
        </p:spPr>
      </p:pic>
      <p:sp>
        <p:nvSpPr>
          <p:cNvPr id="16" name="TextBox 15"/>
          <p:cNvSpPr txBox="1"/>
          <p:nvPr/>
        </p:nvSpPr>
        <p:spPr>
          <a:xfrm>
            <a:off x="4572000" y="1219200"/>
            <a:ext cx="4572000" cy="830997"/>
          </a:xfrm>
          <a:prstGeom prst="rect">
            <a:avLst/>
          </a:prstGeom>
          <a:noFill/>
        </p:spPr>
        <p:txBody>
          <a:bodyPr wrap="square" rtlCol="0">
            <a:spAutoFit/>
          </a:bodyPr>
          <a:lstStyle/>
          <a:p>
            <a:pPr marL="341313" indent="-341313" eaLnBrk="0" hangingPunct="0">
              <a:spcAft>
                <a:spcPts val="600"/>
              </a:spcAft>
              <a:buFont typeface="Arial" pitchFamily="34" charset="0"/>
              <a:buChar char="•"/>
              <a:tabLst>
                <a:tab pos="112713" algn="l"/>
                <a:tab pos="6399213" algn="l"/>
              </a:tabLst>
              <a:defRPr/>
            </a:pPr>
            <a:r>
              <a:rPr lang="en-US" sz="2400" dirty="0" smtClean="0">
                <a:solidFill>
                  <a:srgbClr val="FFFF00"/>
                </a:solidFill>
                <a:effectLst>
                  <a:outerShdw blurRad="38100" dist="38100" dir="2700000" algn="tl">
                    <a:srgbClr val="000000">
                      <a:alpha val="43137"/>
                    </a:srgbClr>
                  </a:outerShdw>
                </a:effectLst>
                <a:latin typeface="Palatino Linotype" pitchFamily="18" charset="0"/>
                <a:cs typeface="Arial" charset="0"/>
              </a:rPr>
              <a:t>Three age classes caught in the LSJR 2001-2011</a:t>
            </a:r>
            <a:endParaRPr lang="en-US" sz="2400" dirty="0">
              <a:solidFill>
                <a:srgbClr val="FFFF00"/>
              </a:solidFill>
              <a:effectLst>
                <a:outerShdw blurRad="38100" dist="38100" dir="2700000" algn="tl">
                  <a:srgbClr val="000000">
                    <a:alpha val="43137"/>
                  </a:srgbClr>
                </a:outerShdw>
              </a:effectLst>
              <a:latin typeface="Palatino Linotype" pitchFamily="18"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609600" y="304800"/>
            <a:ext cx="2195513" cy="708025"/>
          </a:xfrm>
          <a:prstGeom prst="rect">
            <a:avLst/>
          </a:prstGeom>
          <a:noFill/>
          <a:ln w="9525">
            <a:solidFill>
              <a:srgbClr val="FFFF00"/>
            </a:solidFill>
            <a:miter lim="800000"/>
            <a:headEnd/>
            <a:tailEnd/>
          </a:ln>
        </p:spPr>
        <p:txBody>
          <a:bodyPr wrap="none">
            <a:spAutoFit/>
          </a:bodyPr>
          <a:lstStyle/>
          <a:p>
            <a:pPr>
              <a:defRPr/>
            </a:pPr>
            <a:r>
              <a:rPr lang="en-US" sz="4000" dirty="0">
                <a:solidFill>
                  <a:srgbClr val="FFFF00"/>
                </a:solidFill>
                <a:effectLst>
                  <a:outerShdw blurRad="38100" dist="38100" dir="2700000" algn="tl">
                    <a:srgbClr val="000000">
                      <a:alpha val="43137"/>
                    </a:srgbClr>
                  </a:outerShdw>
                </a:effectLst>
                <a:latin typeface="Palatino Linotype" pitchFamily="18" charset="0"/>
                <a:cs typeface="Arial" charset="0"/>
              </a:rPr>
              <a:t>Fisheries</a:t>
            </a:r>
          </a:p>
        </p:txBody>
      </p:sp>
      <p:cxnSp>
        <p:nvCxnSpPr>
          <p:cNvPr id="5" name="Straight Connector 4"/>
          <p:cNvCxnSpPr/>
          <p:nvPr/>
        </p:nvCxnSpPr>
        <p:spPr>
          <a:xfrm>
            <a:off x="0" y="1143000"/>
            <a:ext cx="91440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idx="4294967295"/>
          </p:nvPr>
        </p:nvSpPr>
        <p:spPr/>
        <p:txBody>
          <a:bodyPr/>
          <a:lstStyle/>
          <a:p>
            <a:r>
              <a:rPr lang="en-US" dirty="0" smtClean="0"/>
              <a:t>   </a:t>
            </a:r>
            <a:endParaRPr lang="en-US" dirty="0"/>
          </a:p>
        </p:txBody>
      </p:sp>
      <p:graphicFrame>
        <p:nvGraphicFramePr>
          <p:cNvPr id="14" name="Table 13"/>
          <p:cNvGraphicFramePr>
            <a:graphicFrameLocks noGrp="1"/>
          </p:cNvGraphicFramePr>
          <p:nvPr/>
        </p:nvGraphicFramePr>
        <p:xfrm>
          <a:off x="876300" y="1371600"/>
          <a:ext cx="7391400" cy="5322886"/>
        </p:xfrm>
        <a:graphic>
          <a:graphicData uri="http://schemas.openxmlformats.org/drawingml/2006/table">
            <a:tbl>
              <a:tblPr>
                <a:tableStyleId>{69CF1AB2-1976-4502-BF36-3FF5EA218861}</a:tableStyleId>
              </a:tblPr>
              <a:tblGrid>
                <a:gridCol w="2491269"/>
                <a:gridCol w="2218689"/>
                <a:gridCol w="2681442"/>
              </a:tblGrid>
              <a:tr h="491505">
                <a:tc>
                  <a:txBody>
                    <a:bodyPr/>
                    <a:lstStyle/>
                    <a:p>
                      <a:pPr marL="114300" marR="0" lvl="0" indent="0" algn="ctr" defTabSz="912813" rtl="0" eaLnBrk="1" fontAlgn="base" latinLnBrk="0" hangingPunct="1">
                        <a:lnSpc>
                          <a:spcPct val="115000"/>
                        </a:lnSpc>
                        <a:spcBef>
                          <a:spcPct val="0"/>
                        </a:spcBef>
                        <a:spcAft>
                          <a:spcPct val="0"/>
                        </a:spcAft>
                        <a:buClrTx/>
                        <a:buSzTx/>
                        <a:buFontTx/>
                        <a:buNone/>
                        <a:tabLst>
                          <a:tab pos="971550" algn="l"/>
                        </a:tabLst>
                      </a:pPr>
                      <a:r>
                        <a:rPr kumimoji="0" lang="en-US" sz="2000" b="1" u="none" strike="noStrike" cap="none" normalizeH="0" baseline="0" dirty="0" smtClean="0">
                          <a:ln>
                            <a:noFill/>
                          </a:ln>
                          <a:solidFill>
                            <a:schemeClr val="bg1"/>
                          </a:solidFill>
                          <a:effectLst/>
                          <a:latin typeface="+mn-lt"/>
                        </a:rPr>
                        <a:t>INDICATOR</a:t>
                      </a:r>
                      <a:endParaRPr kumimoji="0" lang="en-US" sz="2000" b="1" i="0" u="none" strike="noStrike" cap="none" normalizeH="0" baseline="0" dirty="0" smtClean="0">
                        <a:ln>
                          <a:noFill/>
                        </a:ln>
                        <a:solidFill>
                          <a:schemeClr val="bg1"/>
                        </a:solidFill>
                        <a:effectLst/>
                        <a:latin typeface="+mn-lt"/>
                        <a:ea typeface="Calibri" pitchFamily="34" charset="0"/>
                        <a:cs typeface="Times New Roman" pitchFamily="18" charset="0"/>
                      </a:endParaRPr>
                    </a:p>
                  </a:txBody>
                  <a:tcPr marL="62738" marR="62738" marT="0" marB="0" anchor="ctr" horzOverflow="overflow">
                    <a:solidFill>
                      <a:schemeClr val="tx1"/>
                    </a:solidFill>
                  </a:tcPr>
                </a:tc>
                <a:tc>
                  <a:txBody>
                    <a:bodyPr/>
                    <a:lstStyle/>
                    <a:p>
                      <a:pPr marL="0" marR="0" lvl="0" indent="0" algn="ctr" defTabSz="912813" rtl="0" eaLnBrk="1" fontAlgn="base" latinLnBrk="0" hangingPunct="1">
                        <a:lnSpc>
                          <a:spcPct val="115000"/>
                        </a:lnSpc>
                        <a:spcBef>
                          <a:spcPct val="0"/>
                        </a:spcBef>
                        <a:spcAft>
                          <a:spcPct val="0"/>
                        </a:spcAft>
                        <a:buClrTx/>
                        <a:buSzTx/>
                        <a:buFontTx/>
                        <a:buNone/>
                        <a:tabLst>
                          <a:tab pos="914400" algn="l"/>
                        </a:tabLst>
                      </a:pPr>
                      <a:r>
                        <a:rPr kumimoji="0" lang="en-US" sz="2000" b="1" u="none" strike="noStrike" cap="none" normalizeH="0" baseline="0" dirty="0" smtClean="0">
                          <a:ln>
                            <a:noFill/>
                          </a:ln>
                          <a:solidFill>
                            <a:schemeClr val="bg1"/>
                          </a:solidFill>
                          <a:effectLst/>
                          <a:latin typeface="+mn-lt"/>
                        </a:rPr>
                        <a:t>STATUS</a:t>
                      </a:r>
                      <a:endParaRPr kumimoji="0" lang="en-US" sz="2000" b="1" i="0" u="none" strike="noStrike" cap="none" normalizeH="0" baseline="0" dirty="0" smtClean="0">
                        <a:ln>
                          <a:noFill/>
                        </a:ln>
                        <a:solidFill>
                          <a:schemeClr val="bg1"/>
                        </a:solidFill>
                        <a:effectLst/>
                        <a:latin typeface="+mn-lt"/>
                        <a:ea typeface="Calibri" pitchFamily="34" charset="0"/>
                        <a:cs typeface="Times New Roman" pitchFamily="18" charset="0"/>
                      </a:endParaRPr>
                    </a:p>
                  </a:txBody>
                  <a:tcPr marL="62738" marR="62738" marT="0" marB="0" anchor="ctr" horzOverflow="overflow">
                    <a:solidFill>
                      <a:schemeClr val="tx1"/>
                    </a:solidFill>
                  </a:tcPr>
                </a:tc>
                <a:tc>
                  <a:txBody>
                    <a:bodyPr/>
                    <a:lstStyle/>
                    <a:p>
                      <a:pPr marL="0" marR="0" lvl="0" indent="0" algn="ctr" defTabSz="912813" rtl="0" eaLnBrk="1" fontAlgn="base" latinLnBrk="0" hangingPunct="1">
                        <a:lnSpc>
                          <a:spcPct val="115000"/>
                        </a:lnSpc>
                        <a:spcBef>
                          <a:spcPct val="0"/>
                        </a:spcBef>
                        <a:spcAft>
                          <a:spcPct val="0"/>
                        </a:spcAft>
                        <a:buClrTx/>
                        <a:buSzTx/>
                        <a:buFontTx/>
                        <a:buNone/>
                        <a:tabLst>
                          <a:tab pos="914400" algn="l"/>
                        </a:tabLst>
                      </a:pPr>
                      <a:r>
                        <a:rPr kumimoji="0" lang="en-US" sz="2000" b="1" u="none" strike="noStrike" cap="none" normalizeH="0" baseline="0" dirty="0" smtClean="0">
                          <a:ln>
                            <a:noFill/>
                          </a:ln>
                          <a:solidFill>
                            <a:schemeClr val="bg1"/>
                          </a:solidFill>
                          <a:effectLst/>
                          <a:latin typeface="+mn-lt"/>
                        </a:rPr>
                        <a:t>TREND</a:t>
                      </a:r>
                      <a:endParaRPr kumimoji="0" lang="en-US" sz="2000" b="1" i="0" u="none" strike="noStrike" cap="none" normalizeH="0" baseline="0" dirty="0" smtClean="0">
                        <a:ln>
                          <a:noFill/>
                        </a:ln>
                        <a:solidFill>
                          <a:schemeClr val="bg1"/>
                        </a:solidFill>
                        <a:effectLst/>
                        <a:latin typeface="+mn-lt"/>
                        <a:ea typeface="Calibri" pitchFamily="34" charset="0"/>
                        <a:cs typeface="Times New Roman" pitchFamily="18" charset="0"/>
                      </a:endParaRPr>
                    </a:p>
                  </a:txBody>
                  <a:tcPr marL="62738" marR="62738" marT="0" marB="0" anchor="ctr" horzOverflow="overflow">
                    <a:solidFill>
                      <a:schemeClr val="tx1"/>
                    </a:solidFill>
                  </a:tcPr>
                </a:tc>
              </a:tr>
              <a:tr h="407836">
                <a:tc>
                  <a:txBody>
                    <a:bodyPr/>
                    <a:lstStyle/>
                    <a:p>
                      <a:pPr marL="331470" marR="0" algn="l">
                        <a:lnSpc>
                          <a:spcPct val="115000"/>
                        </a:lnSpc>
                        <a:spcBef>
                          <a:spcPts val="0"/>
                        </a:spcBef>
                        <a:spcAft>
                          <a:spcPts val="0"/>
                        </a:spcAft>
                        <a:tabLst>
                          <a:tab pos="914400" algn="l"/>
                        </a:tabLst>
                      </a:pPr>
                      <a:r>
                        <a:rPr lang="en-US" sz="1800" dirty="0" smtClean="0">
                          <a:solidFill>
                            <a:schemeClr val="tx1"/>
                          </a:solidFill>
                          <a:latin typeface="Calibri"/>
                          <a:ea typeface="Calibri"/>
                          <a:cs typeface="Times New Roman"/>
                        </a:rPr>
                        <a:t>Red drum</a:t>
                      </a:r>
                      <a:endParaRPr lang="en-US" sz="1800" dirty="0">
                        <a:solidFill>
                          <a:schemeClr val="tx1"/>
                        </a:solidFill>
                        <a:latin typeface="Calibri"/>
                        <a:ea typeface="Calibri"/>
                        <a:cs typeface="Times New Roman"/>
                      </a:endParaRPr>
                    </a:p>
                  </a:txBody>
                  <a:tcPr marL="62738" marR="62738" marT="0" marB="0" anchor="ctr"/>
                </a:tc>
                <a:tc>
                  <a:txBody>
                    <a:bodyPr/>
                    <a:lstStyle/>
                    <a:p>
                      <a:pPr marL="0" marR="0" algn="ctr">
                        <a:lnSpc>
                          <a:spcPct val="115000"/>
                        </a:lnSpc>
                        <a:spcBef>
                          <a:spcPts val="0"/>
                        </a:spcBef>
                        <a:spcAft>
                          <a:spcPts val="0"/>
                        </a:spcAft>
                        <a:tabLst>
                          <a:tab pos="914400" algn="l"/>
                        </a:tabLst>
                      </a:pPr>
                      <a:r>
                        <a:rPr lang="en-US" sz="1800" dirty="0" smtClean="0">
                          <a:solidFill>
                            <a:schemeClr val="tx1"/>
                          </a:solidFill>
                          <a:latin typeface="Calibri"/>
                          <a:ea typeface="Calibri"/>
                          <a:cs typeface="Times New Roman"/>
                        </a:rPr>
                        <a:t>Satisfactory</a:t>
                      </a:r>
                      <a:endParaRPr lang="en-US" sz="1800" dirty="0">
                        <a:solidFill>
                          <a:schemeClr val="tx1"/>
                        </a:solidFill>
                        <a:latin typeface="Calibri"/>
                        <a:ea typeface="Calibri"/>
                        <a:cs typeface="Times New Roman"/>
                      </a:endParaRPr>
                    </a:p>
                  </a:txBody>
                  <a:tcPr marL="62738" marR="62738" marT="0" marB="0" anchor="ctr"/>
                </a:tc>
                <a:tc>
                  <a:txBody>
                    <a:bodyPr/>
                    <a:lstStyle/>
                    <a:p>
                      <a:pPr marL="0" marR="0" algn="ctr">
                        <a:lnSpc>
                          <a:spcPct val="115000"/>
                        </a:lnSpc>
                        <a:spcBef>
                          <a:spcPts val="0"/>
                        </a:spcBef>
                        <a:spcAft>
                          <a:spcPts val="0"/>
                        </a:spcAft>
                        <a:tabLst>
                          <a:tab pos="914400" algn="l"/>
                        </a:tabLst>
                      </a:pPr>
                      <a:r>
                        <a:rPr lang="en-US" sz="1800" dirty="0" smtClean="0">
                          <a:solidFill>
                            <a:schemeClr val="tx1"/>
                          </a:solidFill>
                          <a:latin typeface="Calibri"/>
                          <a:ea typeface="Calibri"/>
                          <a:cs typeface="Times New Roman"/>
                        </a:rPr>
                        <a:t>Stable</a:t>
                      </a:r>
                      <a:endParaRPr lang="en-US" sz="1800" dirty="0">
                        <a:solidFill>
                          <a:schemeClr val="tx1"/>
                        </a:solidFill>
                        <a:latin typeface="Calibri"/>
                        <a:ea typeface="Calibri"/>
                        <a:cs typeface="Times New Roman"/>
                      </a:endParaRPr>
                    </a:p>
                  </a:txBody>
                  <a:tcPr marL="62738" marR="62738" marT="0" marB="0" anchor="ctr"/>
                </a:tc>
              </a:tr>
              <a:tr h="491505">
                <a:tc>
                  <a:txBody>
                    <a:bodyPr/>
                    <a:lstStyle/>
                    <a:p>
                      <a:pPr marL="331470" marR="0" algn="l">
                        <a:lnSpc>
                          <a:spcPct val="115000"/>
                        </a:lnSpc>
                        <a:spcBef>
                          <a:spcPts val="0"/>
                        </a:spcBef>
                        <a:spcAft>
                          <a:spcPts val="0"/>
                        </a:spcAft>
                        <a:tabLst>
                          <a:tab pos="914400" algn="l"/>
                        </a:tabLst>
                      </a:pPr>
                      <a:r>
                        <a:rPr lang="en-US" sz="1800" dirty="0" err="1" smtClean="0">
                          <a:solidFill>
                            <a:schemeClr val="tx1"/>
                          </a:solidFill>
                          <a:latin typeface="Calibri"/>
                          <a:ea typeface="Calibri"/>
                          <a:cs typeface="Times New Roman"/>
                        </a:rPr>
                        <a:t>Sheepshead</a:t>
                      </a:r>
                      <a:endParaRPr lang="en-US" sz="1800" dirty="0">
                        <a:solidFill>
                          <a:schemeClr val="tx1"/>
                        </a:solidFill>
                        <a:latin typeface="Calibri"/>
                        <a:ea typeface="Calibri"/>
                        <a:cs typeface="Times New Roman"/>
                      </a:endParaRPr>
                    </a:p>
                  </a:txBody>
                  <a:tcPr marL="62738" marR="62738" marT="0" marB="0" anchor="ctr"/>
                </a:tc>
                <a:tc>
                  <a:txBody>
                    <a:bodyPr/>
                    <a:lstStyle/>
                    <a:p>
                      <a:pPr marL="0" marR="0" algn="ctr">
                        <a:lnSpc>
                          <a:spcPct val="115000"/>
                        </a:lnSpc>
                        <a:spcBef>
                          <a:spcPts val="0"/>
                        </a:spcBef>
                        <a:spcAft>
                          <a:spcPts val="0"/>
                        </a:spcAft>
                        <a:tabLst>
                          <a:tab pos="914400" algn="l"/>
                        </a:tabLst>
                      </a:pPr>
                      <a:r>
                        <a:rPr lang="en-US" sz="1800" dirty="0" smtClean="0">
                          <a:solidFill>
                            <a:schemeClr val="tx1"/>
                          </a:solidFill>
                          <a:latin typeface="Calibri"/>
                          <a:ea typeface="Calibri"/>
                          <a:cs typeface="Times New Roman"/>
                        </a:rPr>
                        <a:t>Satisfactory </a:t>
                      </a:r>
                      <a:endParaRPr lang="en-US" sz="1800" dirty="0">
                        <a:solidFill>
                          <a:schemeClr val="tx1"/>
                        </a:solidFill>
                        <a:latin typeface="Calibri"/>
                        <a:ea typeface="Calibri"/>
                        <a:cs typeface="Times New Roman"/>
                      </a:endParaRPr>
                    </a:p>
                  </a:txBody>
                  <a:tcPr marL="62738" marR="62738" marT="0" marB="0" anchor="ctr"/>
                </a:tc>
                <a:tc>
                  <a:txBody>
                    <a:bodyPr/>
                    <a:lstStyle/>
                    <a:p>
                      <a:pPr marL="0" marR="0" algn="ctr">
                        <a:lnSpc>
                          <a:spcPct val="115000"/>
                        </a:lnSpc>
                        <a:spcBef>
                          <a:spcPts val="0"/>
                        </a:spcBef>
                        <a:spcAft>
                          <a:spcPts val="0"/>
                        </a:spcAft>
                        <a:tabLst>
                          <a:tab pos="914400" algn="l"/>
                        </a:tabLst>
                      </a:pPr>
                      <a:r>
                        <a:rPr lang="en-US" sz="1800" dirty="0" smtClean="0">
                          <a:solidFill>
                            <a:schemeClr val="tx1"/>
                          </a:solidFill>
                          <a:latin typeface="Calibri"/>
                          <a:ea typeface="Calibri"/>
                          <a:cs typeface="Times New Roman"/>
                        </a:rPr>
                        <a:t>Stable</a:t>
                      </a:r>
                      <a:endParaRPr lang="en-US" sz="1800" dirty="0">
                        <a:solidFill>
                          <a:schemeClr val="tx1"/>
                        </a:solidFill>
                        <a:latin typeface="Calibri"/>
                        <a:ea typeface="Calibri"/>
                        <a:cs typeface="Times New Roman"/>
                      </a:endParaRPr>
                    </a:p>
                  </a:txBody>
                  <a:tcPr marL="62738" marR="62738" marT="0" marB="0" anchor="ctr"/>
                </a:tc>
              </a:tr>
              <a:tr h="491505">
                <a:tc>
                  <a:txBody>
                    <a:bodyPr/>
                    <a:lstStyle/>
                    <a:p>
                      <a:pPr marL="331470" marR="0" algn="l">
                        <a:lnSpc>
                          <a:spcPct val="115000"/>
                        </a:lnSpc>
                        <a:spcBef>
                          <a:spcPts val="0"/>
                        </a:spcBef>
                        <a:spcAft>
                          <a:spcPts val="0"/>
                        </a:spcAft>
                        <a:tabLst>
                          <a:tab pos="914400" algn="l"/>
                        </a:tabLst>
                      </a:pPr>
                      <a:r>
                        <a:rPr lang="en-US" sz="1800" dirty="0">
                          <a:solidFill>
                            <a:schemeClr val="tx1"/>
                          </a:solidFill>
                        </a:rPr>
                        <a:t>Spotted </a:t>
                      </a:r>
                      <a:r>
                        <a:rPr lang="en-US" sz="1800" dirty="0" err="1">
                          <a:solidFill>
                            <a:schemeClr val="tx1"/>
                          </a:solidFill>
                        </a:rPr>
                        <a:t>seatrout</a:t>
                      </a:r>
                      <a:endParaRPr lang="en-US" sz="1800" dirty="0">
                        <a:solidFill>
                          <a:schemeClr val="tx1"/>
                        </a:solidFill>
                        <a:latin typeface="Calibri"/>
                        <a:ea typeface="Calibri"/>
                        <a:cs typeface="Times New Roman"/>
                      </a:endParaRPr>
                    </a:p>
                  </a:txBody>
                  <a:tcPr marL="62738" marR="62738" marT="0" marB="0" anchor="ctr"/>
                </a:tc>
                <a:tc>
                  <a:txBody>
                    <a:bodyPr/>
                    <a:lstStyle/>
                    <a:p>
                      <a:pPr marL="0" marR="0" algn="ctr">
                        <a:lnSpc>
                          <a:spcPct val="115000"/>
                        </a:lnSpc>
                        <a:spcBef>
                          <a:spcPts val="0"/>
                        </a:spcBef>
                        <a:spcAft>
                          <a:spcPts val="0"/>
                        </a:spcAft>
                        <a:tabLst>
                          <a:tab pos="914400" algn="l"/>
                        </a:tabLst>
                      </a:pPr>
                      <a:r>
                        <a:rPr lang="en-US" sz="1800" dirty="0">
                          <a:solidFill>
                            <a:schemeClr val="tx1"/>
                          </a:solidFill>
                        </a:rPr>
                        <a:t>Satisfactory</a:t>
                      </a:r>
                      <a:endParaRPr lang="en-US" sz="1800" dirty="0">
                        <a:solidFill>
                          <a:schemeClr val="tx1"/>
                        </a:solidFill>
                        <a:latin typeface="Calibri"/>
                        <a:ea typeface="Calibri"/>
                        <a:cs typeface="Times New Roman"/>
                      </a:endParaRPr>
                    </a:p>
                  </a:txBody>
                  <a:tcPr marL="62738" marR="62738" marT="0" marB="0" anchor="ctr"/>
                </a:tc>
                <a:tc>
                  <a:txBody>
                    <a:bodyPr/>
                    <a:lstStyle/>
                    <a:p>
                      <a:pPr marL="0" marR="0" algn="ctr">
                        <a:lnSpc>
                          <a:spcPct val="115000"/>
                        </a:lnSpc>
                        <a:spcBef>
                          <a:spcPts val="0"/>
                        </a:spcBef>
                        <a:spcAft>
                          <a:spcPts val="0"/>
                        </a:spcAft>
                        <a:tabLst>
                          <a:tab pos="914400" algn="l"/>
                        </a:tabLst>
                      </a:pPr>
                      <a:r>
                        <a:rPr lang="en-US" sz="1800" dirty="0" smtClean="0">
                          <a:solidFill>
                            <a:schemeClr val="tx1"/>
                          </a:solidFill>
                        </a:rPr>
                        <a:t>Stable</a:t>
                      </a:r>
                      <a:endParaRPr lang="en-US" sz="1800" dirty="0">
                        <a:solidFill>
                          <a:schemeClr val="tx1"/>
                        </a:solidFill>
                        <a:latin typeface="Calibri"/>
                        <a:ea typeface="Calibri"/>
                        <a:cs typeface="Times New Roman"/>
                      </a:endParaRPr>
                    </a:p>
                  </a:txBody>
                  <a:tcPr marL="62738" marR="62738" marT="0" marB="0" anchor="ctr"/>
                </a:tc>
              </a:tr>
              <a:tr h="491505">
                <a:tc>
                  <a:txBody>
                    <a:bodyPr/>
                    <a:lstStyle/>
                    <a:p>
                      <a:pPr marL="331470" marR="0" algn="l">
                        <a:lnSpc>
                          <a:spcPct val="115000"/>
                        </a:lnSpc>
                        <a:spcBef>
                          <a:spcPts val="0"/>
                        </a:spcBef>
                        <a:spcAft>
                          <a:spcPts val="0"/>
                        </a:spcAft>
                        <a:tabLst>
                          <a:tab pos="914400" algn="l"/>
                        </a:tabLst>
                      </a:pPr>
                      <a:r>
                        <a:rPr lang="en-US" sz="1800" dirty="0">
                          <a:solidFill>
                            <a:schemeClr val="tx1"/>
                          </a:solidFill>
                        </a:rPr>
                        <a:t>Largemouth bass</a:t>
                      </a:r>
                      <a:endParaRPr lang="en-US" sz="1800" dirty="0">
                        <a:solidFill>
                          <a:schemeClr val="tx1"/>
                        </a:solidFill>
                        <a:latin typeface="Calibri"/>
                        <a:ea typeface="Calibri"/>
                        <a:cs typeface="Times New Roman"/>
                      </a:endParaRPr>
                    </a:p>
                  </a:txBody>
                  <a:tcPr marL="62738" marR="62738" marT="0" marB="0" anchor="ctr"/>
                </a:tc>
                <a:tc>
                  <a:txBody>
                    <a:bodyPr/>
                    <a:lstStyle/>
                    <a:p>
                      <a:pPr marL="0" marR="0" algn="ctr">
                        <a:lnSpc>
                          <a:spcPct val="115000"/>
                        </a:lnSpc>
                        <a:spcBef>
                          <a:spcPts val="0"/>
                        </a:spcBef>
                        <a:spcAft>
                          <a:spcPts val="0"/>
                        </a:spcAft>
                        <a:tabLst>
                          <a:tab pos="914400" algn="l"/>
                        </a:tabLst>
                      </a:pPr>
                      <a:r>
                        <a:rPr lang="en-US" sz="1800" dirty="0">
                          <a:solidFill>
                            <a:schemeClr val="tx1"/>
                          </a:solidFill>
                        </a:rPr>
                        <a:t>Uncertain </a:t>
                      </a:r>
                      <a:endParaRPr lang="en-US" sz="1800" dirty="0">
                        <a:solidFill>
                          <a:schemeClr val="tx1"/>
                        </a:solidFill>
                        <a:latin typeface="Calibri"/>
                        <a:ea typeface="Calibri"/>
                        <a:cs typeface="Times New Roman"/>
                      </a:endParaRPr>
                    </a:p>
                  </a:txBody>
                  <a:tcPr marL="62738" marR="62738" marT="0" marB="0" anchor="ctr"/>
                </a:tc>
                <a:tc>
                  <a:txBody>
                    <a:bodyPr/>
                    <a:lstStyle/>
                    <a:p>
                      <a:pPr marL="0" marR="0" algn="ctr">
                        <a:lnSpc>
                          <a:spcPct val="115000"/>
                        </a:lnSpc>
                        <a:spcBef>
                          <a:spcPts val="0"/>
                        </a:spcBef>
                        <a:spcAft>
                          <a:spcPts val="0"/>
                        </a:spcAft>
                        <a:tabLst>
                          <a:tab pos="914400" algn="l"/>
                        </a:tabLst>
                      </a:pPr>
                      <a:r>
                        <a:rPr lang="en-US" sz="1800" dirty="0" smtClean="0">
                          <a:solidFill>
                            <a:schemeClr val="tx1"/>
                          </a:solidFill>
                        </a:rPr>
                        <a:t>Stable</a:t>
                      </a:r>
                      <a:endParaRPr lang="en-US" sz="1800" dirty="0">
                        <a:solidFill>
                          <a:schemeClr val="tx1"/>
                        </a:solidFill>
                        <a:latin typeface="Calibri"/>
                        <a:ea typeface="Calibri"/>
                        <a:cs typeface="Times New Roman"/>
                      </a:endParaRPr>
                    </a:p>
                  </a:txBody>
                  <a:tcPr marL="62738" marR="62738" marT="0" marB="0" anchor="ctr"/>
                </a:tc>
              </a:tr>
              <a:tr h="491505">
                <a:tc>
                  <a:txBody>
                    <a:bodyPr/>
                    <a:lstStyle/>
                    <a:p>
                      <a:pPr marL="331470" marR="0" algn="l">
                        <a:lnSpc>
                          <a:spcPct val="115000"/>
                        </a:lnSpc>
                        <a:spcBef>
                          <a:spcPts val="0"/>
                        </a:spcBef>
                        <a:spcAft>
                          <a:spcPts val="0"/>
                        </a:spcAft>
                        <a:tabLst>
                          <a:tab pos="914400" algn="l"/>
                        </a:tabLst>
                      </a:pPr>
                      <a:r>
                        <a:rPr lang="en-US" sz="1800" dirty="0">
                          <a:solidFill>
                            <a:schemeClr val="tx1"/>
                          </a:solidFill>
                        </a:rPr>
                        <a:t>Freshwater catfish</a:t>
                      </a:r>
                      <a:endParaRPr lang="en-US" sz="1800" dirty="0">
                        <a:solidFill>
                          <a:schemeClr val="tx1"/>
                        </a:solidFill>
                        <a:latin typeface="Calibri"/>
                        <a:ea typeface="Calibri"/>
                        <a:cs typeface="Times New Roman"/>
                      </a:endParaRPr>
                    </a:p>
                  </a:txBody>
                  <a:tcPr marL="62738" marR="62738" marT="0" marB="0" anchor="ctr"/>
                </a:tc>
                <a:tc>
                  <a:txBody>
                    <a:bodyPr/>
                    <a:lstStyle/>
                    <a:p>
                      <a:pPr marL="0" marR="0" algn="ctr">
                        <a:lnSpc>
                          <a:spcPct val="115000"/>
                        </a:lnSpc>
                        <a:spcBef>
                          <a:spcPts val="0"/>
                        </a:spcBef>
                        <a:spcAft>
                          <a:spcPts val="0"/>
                        </a:spcAft>
                        <a:tabLst>
                          <a:tab pos="914400" algn="l"/>
                        </a:tabLst>
                      </a:pPr>
                      <a:r>
                        <a:rPr lang="en-US" sz="1800" dirty="0">
                          <a:solidFill>
                            <a:schemeClr val="tx1"/>
                          </a:solidFill>
                        </a:rPr>
                        <a:t>Uncertain</a:t>
                      </a:r>
                      <a:endParaRPr lang="en-US" sz="1800" dirty="0">
                        <a:solidFill>
                          <a:schemeClr val="tx1"/>
                        </a:solidFill>
                        <a:latin typeface="Calibri"/>
                        <a:ea typeface="Calibri"/>
                        <a:cs typeface="Times New Roman"/>
                      </a:endParaRPr>
                    </a:p>
                  </a:txBody>
                  <a:tcPr marL="62738" marR="62738" marT="0" marB="0" anchor="ctr"/>
                </a:tc>
                <a:tc>
                  <a:txBody>
                    <a:bodyPr/>
                    <a:lstStyle/>
                    <a:p>
                      <a:pPr marL="0" marR="0" algn="ctr">
                        <a:lnSpc>
                          <a:spcPct val="115000"/>
                        </a:lnSpc>
                        <a:spcBef>
                          <a:spcPts val="0"/>
                        </a:spcBef>
                        <a:spcAft>
                          <a:spcPts val="0"/>
                        </a:spcAft>
                        <a:tabLst>
                          <a:tab pos="914400" algn="l"/>
                        </a:tabLst>
                      </a:pPr>
                      <a:r>
                        <a:rPr lang="en-US" sz="1800" dirty="0" smtClean="0">
                          <a:solidFill>
                            <a:schemeClr val="tx1"/>
                          </a:solidFill>
                        </a:rPr>
                        <a:t>Conditions Worsening</a:t>
                      </a:r>
                      <a:endParaRPr lang="en-US" sz="1800" dirty="0">
                        <a:solidFill>
                          <a:schemeClr val="tx1"/>
                        </a:solidFill>
                        <a:latin typeface="+mn-lt"/>
                        <a:ea typeface="Calibri"/>
                        <a:cs typeface="Times New Roman"/>
                      </a:endParaRPr>
                    </a:p>
                  </a:txBody>
                  <a:tcPr marL="62738" marR="62738" marT="0" marB="0" anchor="ctr"/>
                </a:tc>
              </a:tr>
              <a:tr h="491505">
                <a:tc>
                  <a:txBody>
                    <a:bodyPr/>
                    <a:lstStyle/>
                    <a:p>
                      <a:pPr marL="331470" marR="0" algn="l">
                        <a:lnSpc>
                          <a:spcPct val="115000"/>
                        </a:lnSpc>
                        <a:spcBef>
                          <a:spcPts val="0"/>
                        </a:spcBef>
                        <a:spcAft>
                          <a:spcPts val="0"/>
                        </a:spcAft>
                        <a:tabLst>
                          <a:tab pos="914400" algn="l"/>
                        </a:tabLst>
                      </a:pPr>
                      <a:r>
                        <a:rPr lang="en-US" sz="1800" dirty="0">
                          <a:solidFill>
                            <a:schemeClr val="tx1"/>
                          </a:solidFill>
                        </a:rPr>
                        <a:t>Striped mullet</a:t>
                      </a:r>
                      <a:endParaRPr lang="en-US" sz="1800" dirty="0">
                        <a:solidFill>
                          <a:schemeClr val="tx1"/>
                        </a:solidFill>
                        <a:latin typeface="Calibri"/>
                        <a:ea typeface="Calibri"/>
                        <a:cs typeface="Times New Roman"/>
                      </a:endParaRPr>
                    </a:p>
                  </a:txBody>
                  <a:tcPr marL="62738" marR="62738" marT="0" marB="0" anchor="ctr"/>
                </a:tc>
                <a:tc>
                  <a:txBody>
                    <a:bodyPr/>
                    <a:lstStyle/>
                    <a:p>
                      <a:pPr marL="0" marR="0" algn="ctr">
                        <a:lnSpc>
                          <a:spcPct val="115000"/>
                        </a:lnSpc>
                        <a:spcBef>
                          <a:spcPts val="0"/>
                        </a:spcBef>
                        <a:spcAft>
                          <a:spcPts val="0"/>
                        </a:spcAft>
                        <a:tabLst>
                          <a:tab pos="914400" algn="l"/>
                        </a:tabLst>
                      </a:pPr>
                      <a:r>
                        <a:rPr lang="en-US" sz="1800" dirty="0">
                          <a:solidFill>
                            <a:schemeClr val="tx1"/>
                          </a:solidFill>
                        </a:rPr>
                        <a:t>Satisfactory</a:t>
                      </a:r>
                      <a:endParaRPr lang="en-US" sz="1800" dirty="0">
                        <a:solidFill>
                          <a:schemeClr val="tx1"/>
                        </a:solidFill>
                        <a:latin typeface="Calibri"/>
                        <a:ea typeface="Calibri"/>
                        <a:cs typeface="Times New Roman"/>
                      </a:endParaRPr>
                    </a:p>
                  </a:txBody>
                  <a:tcPr marL="62738" marR="62738" marT="0" marB="0" anchor="ctr"/>
                </a:tc>
                <a:tc>
                  <a:txBody>
                    <a:bodyPr/>
                    <a:lstStyle/>
                    <a:p>
                      <a:pPr marL="0" marR="0" algn="ctr">
                        <a:lnSpc>
                          <a:spcPct val="115000"/>
                        </a:lnSpc>
                        <a:spcBef>
                          <a:spcPts val="0"/>
                        </a:spcBef>
                        <a:spcAft>
                          <a:spcPts val="0"/>
                        </a:spcAft>
                        <a:tabLst>
                          <a:tab pos="914400" algn="l"/>
                        </a:tabLst>
                      </a:pPr>
                      <a:r>
                        <a:rPr lang="en-US" sz="1800" dirty="0">
                          <a:solidFill>
                            <a:schemeClr val="tx1"/>
                          </a:solidFill>
                        </a:rPr>
                        <a:t>Uncertain</a:t>
                      </a:r>
                      <a:endParaRPr lang="en-US" sz="1800" dirty="0">
                        <a:solidFill>
                          <a:schemeClr val="tx1"/>
                        </a:solidFill>
                        <a:latin typeface="Calibri"/>
                        <a:ea typeface="Calibri"/>
                        <a:cs typeface="Times New Roman"/>
                      </a:endParaRPr>
                    </a:p>
                  </a:txBody>
                  <a:tcPr marL="62738" marR="62738" marT="0" marB="0" anchor="ctr"/>
                </a:tc>
              </a:tr>
              <a:tr h="491505">
                <a:tc>
                  <a:txBody>
                    <a:bodyPr/>
                    <a:lstStyle/>
                    <a:p>
                      <a:pPr marL="331470" marR="0" algn="l">
                        <a:lnSpc>
                          <a:spcPct val="115000"/>
                        </a:lnSpc>
                        <a:spcBef>
                          <a:spcPts val="0"/>
                        </a:spcBef>
                        <a:spcAft>
                          <a:spcPts val="0"/>
                        </a:spcAft>
                        <a:tabLst>
                          <a:tab pos="914400" algn="l"/>
                        </a:tabLst>
                      </a:pPr>
                      <a:r>
                        <a:rPr lang="en-US" sz="1800" dirty="0">
                          <a:solidFill>
                            <a:schemeClr val="tx1"/>
                          </a:solidFill>
                        </a:rPr>
                        <a:t>Southern flounder</a:t>
                      </a:r>
                      <a:endParaRPr lang="en-US" sz="1800" dirty="0">
                        <a:solidFill>
                          <a:schemeClr val="tx1"/>
                        </a:solidFill>
                        <a:latin typeface="Calibri"/>
                        <a:ea typeface="Calibri"/>
                        <a:cs typeface="Times New Roman"/>
                      </a:endParaRPr>
                    </a:p>
                  </a:txBody>
                  <a:tcPr marL="62738" marR="62738" marT="0" marB="0" anchor="ctr"/>
                </a:tc>
                <a:tc>
                  <a:txBody>
                    <a:bodyPr/>
                    <a:lstStyle/>
                    <a:p>
                      <a:pPr marL="0" marR="0" algn="ctr">
                        <a:lnSpc>
                          <a:spcPct val="115000"/>
                        </a:lnSpc>
                        <a:spcBef>
                          <a:spcPts val="0"/>
                        </a:spcBef>
                        <a:spcAft>
                          <a:spcPts val="0"/>
                        </a:spcAft>
                        <a:tabLst>
                          <a:tab pos="914400" algn="l"/>
                        </a:tabLst>
                      </a:pPr>
                      <a:r>
                        <a:rPr lang="en-US" sz="1800" dirty="0">
                          <a:solidFill>
                            <a:schemeClr val="tx1"/>
                          </a:solidFill>
                        </a:rPr>
                        <a:t>Uncertain</a:t>
                      </a:r>
                      <a:endParaRPr lang="en-US" sz="1800" dirty="0">
                        <a:solidFill>
                          <a:schemeClr val="tx1"/>
                        </a:solidFill>
                        <a:latin typeface="Calibri"/>
                        <a:ea typeface="Calibri"/>
                        <a:cs typeface="Times New Roman"/>
                      </a:endParaRPr>
                    </a:p>
                  </a:txBody>
                  <a:tcPr marL="62738" marR="62738" marT="0" marB="0" anchor="ctr"/>
                </a:tc>
                <a:tc>
                  <a:txBody>
                    <a:bodyPr/>
                    <a:lstStyle/>
                    <a:p>
                      <a:pPr marL="0" marR="0" algn="ctr">
                        <a:lnSpc>
                          <a:spcPct val="115000"/>
                        </a:lnSpc>
                        <a:spcBef>
                          <a:spcPts val="0"/>
                        </a:spcBef>
                        <a:spcAft>
                          <a:spcPts val="0"/>
                        </a:spcAft>
                        <a:tabLst>
                          <a:tab pos="914400" algn="l"/>
                        </a:tabLst>
                      </a:pPr>
                      <a:r>
                        <a:rPr lang="en-US" sz="1800" dirty="0">
                          <a:solidFill>
                            <a:schemeClr val="tx1"/>
                          </a:solidFill>
                        </a:rPr>
                        <a:t>Uncertain</a:t>
                      </a:r>
                      <a:endParaRPr lang="en-US" sz="1800" dirty="0">
                        <a:solidFill>
                          <a:schemeClr val="tx1"/>
                        </a:solidFill>
                        <a:latin typeface="Calibri"/>
                        <a:ea typeface="Calibri"/>
                        <a:cs typeface="Times New Roman"/>
                      </a:endParaRPr>
                    </a:p>
                  </a:txBody>
                  <a:tcPr marL="62738" marR="62738" marT="0" marB="0" anchor="ctr"/>
                </a:tc>
              </a:tr>
              <a:tr h="491505">
                <a:tc>
                  <a:txBody>
                    <a:bodyPr/>
                    <a:lstStyle/>
                    <a:p>
                      <a:pPr marL="331470" marR="0" algn="l">
                        <a:lnSpc>
                          <a:spcPct val="115000"/>
                        </a:lnSpc>
                        <a:spcBef>
                          <a:spcPts val="0"/>
                        </a:spcBef>
                        <a:spcAft>
                          <a:spcPts val="0"/>
                        </a:spcAft>
                        <a:tabLst>
                          <a:tab pos="914400" algn="l"/>
                        </a:tabLst>
                      </a:pPr>
                      <a:r>
                        <a:rPr lang="en-US" sz="1800" dirty="0" smtClean="0">
                          <a:solidFill>
                            <a:schemeClr val="tx1"/>
                          </a:solidFill>
                        </a:rPr>
                        <a:t>Stone crab</a:t>
                      </a:r>
                      <a:endParaRPr lang="en-US" sz="1800" dirty="0">
                        <a:solidFill>
                          <a:schemeClr val="tx1"/>
                        </a:solidFill>
                        <a:latin typeface="Calibri"/>
                        <a:ea typeface="Calibri"/>
                        <a:cs typeface="Times New Roman"/>
                      </a:endParaRPr>
                    </a:p>
                  </a:txBody>
                  <a:tcPr marL="62738" marR="62738" marT="0" marB="0" anchor="ctr"/>
                </a:tc>
                <a:tc>
                  <a:txBody>
                    <a:bodyPr/>
                    <a:lstStyle/>
                    <a:p>
                      <a:pPr marL="0" marR="0" algn="ctr">
                        <a:lnSpc>
                          <a:spcPct val="115000"/>
                        </a:lnSpc>
                        <a:spcBef>
                          <a:spcPts val="0"/>
                        </a:spcBef>
                        <a:spcAft>
                          <a:spcPts val="0"/>
                        </a:spcAft>
                        <a:tabLst>
                          <a:tab pos="914400" algn="l"/>
                        </a:tabLst>
                      </a:pPr>
                      <a:r>
                        <a:rPr lang="en-US" sz="1800" dirty="0" smtClean="0"/>
                        <a:t>Satisfactory</a:t>
                      </a:r>
                      <a:endParaRPr lang="en-US" sz="1800" dirty="0"/>
                    </a:p>
                  </a:txBody>
                  <a:tcPr marL="62738" marR="62738" marT="0" marB="0" anchor="ctr"/>
                </a:tc>
                <a:tc>
                  <a:txBody>
                    <a:bodyPr/>
                    <a:lstStyle/>
                    <a:p>
                      <a:pPr marL="0" marR="0" algn="ctr">
                        <a:lnSpc>
                          <a:spcPct val="115000"/>
                        </a:lnSpc>
                        <a:spcBef>
                          <a:spcPts val="0"/>
                        </a:spcBef>
                        <a:spcAft>
                          <a:spcPts val="0"/>
                        </a:spcAft>
                        <a:tabLst>
                          <a:tab pos="914400" algn="l"/>
                        </a:tabLst>
                      </a:pPr>
                      <a:r>
                        <a:rPr lang="en-US" sz="1800" dirty="0" smtClean="0"/>
                        <a:t>Stable</a:t>
                      </a:r>
                      <a:endParaRPr lang="en-US" sz="1800" dirty="0"/>
                    </a:p>
                  </a:txBody>
                  <a:tcPr marL="62738" marR="62738" marT="0" marB="0" anchor="ctr"/>
                </a:tc>
              </a:tr>
              <a:tr h="491505">
                <a:tc>
                  <a:txBody>
                    <a:bodyPr/>
                    <a:lstStyle/>
                    <a:p>
                      <a:pPr marL="331470" marR="0" algn="l">
                        <a:lnSpc>
                          <a:spcPct val="115000"/>
                        </a:lnSpc>
                        <a:spcBef>
                          <a:spcPts val="0"/>
                        </a:spcBef>
                        <a:spcAft>
                          <a:spcPts val="0"/>
                        </a:spcAft>
                        <a:tabLst>
                          <a:tab pos="914400" algn="l"/>
                        </a:tabLst>
                      </a:pPr>
                      <a:r>
                        <a:rPr lang="en-US" sz="1800" dirty="0">
                          <a:solidFill>
                            <a:schemeClr val="tx1"/>
                          </a:solidFill>
                        </a:rPr>
                        <a:t>Blue crab</a:t>
                      </a:r>
                      <a:endParaRPr lang="en-US" sz="1800" dirty="0">
                        <a:solidFill>
                          <a:schemeClr val="tx1"/>
                        </a:solidFill>
                        <a:latin typeface="Calibri"/>
                        <a:ea typeface="Calibri"/>
                        <a:cs typeface="Times New Roman"/>
                      </a:endParaRPr>
                    </a:p>
                  </a:txBody>
                  <a:tcPr marL="62738" marR="62738" marT="0" marB="0" anchor="ctr"/>
                </a:tc>
                <a:tc>
                  <a:txBody>
                    <a:bodyPr/>
                    <a:lstStyle/>
                    <a:p>
                      <a:pPr marL="0" marR="0" algn="ctr">
                        <a:lnSpc>
                          <a:spcPct val="115000"/>
                        </a:lnSpc>
                        <a:spcBef>
                          <a:spcPts val="0"/>
                        </a:spcBef>
                        <a:spcAft>
                          <a:spcPts val="0"/>
                        </a:spcAft>
                        <a:tabLst>
                          <a:tab pos="914400" algn="l"/>
                        </a:tabLst>
                      </a:pPr>
                      <a:r>
                        <a:rPr lang="en-US" sz="1800" dirty="0">
                          <a:solidFill>
                            <a:schemeClr val="tx1"/>
                          </a:solidFill>
                        </a:rPr>
                        <a:t>Uncertain</a:t>
                      </a:r>
                      <a:endParaRPr lang="en-US" sz="1800" dirty="0">
                        <a:solidFill>
                          <a:schemeClr val="tx1"/>
                        </a:solidFill>
                        <a:latin typeface="Calibri"/>
                        <a:ea typeface="Calibri"/>
                        <a:cs typeface="Times New Roman"/>
                      </a:endParaRPr>
                    </a:p>
                  </a:txBody>
                  <a:tcPr marL="62738" marR="62738" marT="0" marB="0" anchor="ctr"/>
                </a:tc>
                <a:tc>
                  <a:txBody>
                    <a:bodyPr/>
                    <a:lstStyle/>
                    <a:p>
                      <a:pPr marL="0" marR="0" algn="ctr">
                        <a:lnSpc>
                          <a:spcPct val="115000"/>
                        </a:lnSpc>
                        <a:spcBef>
                          <a:spcPts val="0"/>
                        </a:spcBef>
                        <a:spcAft>
                          <a:spcPts val="0"/>
                        </a:spcAft>
                        <a:tabLst>
                          <a:tab pos="914400" algn="l"/>
                        </a:tabLst>
                      </a:pPr>
                      <a:r>
                        <a:rPr lang="en-US" sz="1800" dirty="0">
                          <a:solidFill>
                            <a:schemeClr val="tx1"/>
                          </a:solidFill>
                        </a:rPr>
                        <a:t>Uncertain</a:t>
                      </a:r>
                      <a:endParaRPr lang="en-US" sz="1800" dirty="0">
                        <a:solidFill>
                          <a:schemeClr val="tx1"/>
                        </a:solidFill>
                        <a:latin typeface="Calibri"/>
                        <a:ea typeface="Calibri"/>
                        <a:cs typeface="Times New Roman"/>
                      </a:endParaRPr>
                    </a:p>
                  </a:txBody>
                  <a:tcPr marL="62738" marR="62738" marT="0" marB="0" anchor="ctr"/>
                </a:tc>
              </a:tr>
              <a:tr h="491505">
                <a:tc>
                  <a:txBody>
                    <a:bodyPr/>
                    <a:lstStyle/>
                    <a:p>
                      <a:pPr marL="331470" marR="0" algn="l">
                        <a:lnSpc>
                          <a:spcPct val="115000"/>
                        </a:lnSpc>
                        <a:spcBef>
                          <a:spcPts val="0"/>
                        </a:spcBef>
                        <a:spcAft>
                          <a:spcPts val="0"/>
                        </a:spcAft>
                        <a:tabLst>
                          <a:tab pos="914400" algn="l"/>
                        </a:tabLst>
                      </a:pPr>
                      <a:r>
                        <a:rPr lang="en-US" sz="1800" dirty="0">
                          <a:solidFill>
                            <a:schemeClr val="tx1"/>
                          </a:solidFill>
                        </a:rPr>
                        <a:t>Shrimp </a:t>
                      </a:r>
                      <a:endParaRPr lang="en-US" sz="1800" dirty="0">
                        <a:solidFill>
                          <a:schemeClr val="tx1"/>
                        </a:solidFill>
                        <a:latin typeface="Calibri"/>
                        <a:ea typeface="Calibri"/>
                        <a:cs typeface="Times New Roman"/>
                      </a:endParaRPr>
                    </a:p>
                  </a:txBody>
                  <a:tcPr marL="62738" marR="62738" marT="0" marB="0" anchor="ctr"/>
                </a:tc>
                <a:tc>
                  <a:txBody>
                    <a:bodyPr/>
                    <a:lstStyle/>
                    <a:p>
                      <a:pPr marL="0" marR="0" algn="ctr">
                        <a:lnSpc>
                          <a:spcPct val="115000"/>
                        </a:lnSpc>
                        <a:spcBef>
                          <a:spcPts val="0"/>
                        </a:spcBef>
                        <a:spcAft>
                          <a:spcPts val="0"/>
                        </a:spcAft>
                        <a:tabLst>
                          <a:tab pos="914400" algn="l"/>
                        </a:tabLst>
                      </a:pPr>
                      <a:r>
                        <a:rPr lang="en-US" sz="1800" dirty="0">
                          <a:solidFill>
                            <a:schemeClr val="tx1"/>
                          </a:solidFill>
                        </a:rPr>
                        <a:t>Uncertain</a:t>
                      </a:r>
                      <a:endParaRPr lang="en-US" sz="1800" dirty="0">
                        <a:solidFill>
                          <a:schemeClr val="tx1"/>
                        </a:solidFill>
                        <a:latin typeface="Calibri"/>
                        <a:ea typeface="Calibri"/>
                        <a:cs typeface="Times New Roman"/>
                      </a:endParaRPr>
                    </a:p>
                  </a:txBody>
                  <a:tcPr marL="62738" marR="62738" marT="0" marB="0" anchor="ctr"/>
                </a:tc>
                <a:tc>
                  <a:txBody>
                    <a:bodyPr/>
                    <a:lstStyle/>
                    <a:p>
                      <a:pPr marL="0" marR="0" algn="ctr">
                        <a:lnSpc>
                          <a:spcPct val="115000"/>
                        </a:lnSpc>
                        <a:spcBef>
                          <a:spcPts val="0"/>
                        </a:spcBef>
                        <a:spcAft>
                          <a:spcPts val="0"/>
                        </a:spcAft>
                        <a:tabLst>
                          <a:tab pos="914400" algn="l"/>
                        </a:tabLst>
                      </a:pPr>
                      <a:r>
                        <a:rPr lang="en-US" sz="1800" dirty="0">
                          <a:solidFill>
                            <a:schemeClr val="tx1"/>
                          </a:solidFill>
                        </a:rPr>
                        <a:t>Uncertain</a:t>
                      </a:r>
                      <a:endParaRPr lang="en-US" sz="1800" dirty="0">
                        <a:solidFill>
                          <a:schemeClr val="tx1"/>
                        </a:solidFill>
                        <a:latin typeface="Calibri"/>
                        <a:ea typeface="Calibri"/>
                        <a:cs typeface="Times New Roman"/>
                      </a:endParaRPr>
                    </a:p>
                  </a:txBody>
                  <a:tcPr marL="62738" marR="62738" marT="0" marB="0"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609600" y="304800"/>
            <a:ext cx="2195513" cy="708025"/>
          </a:xfrm>
          <a:prstGeom prst="rect">
            <a:avLst/>
          </a:prstGeom>
          <a:noFill/>
          <a:ln w="9525">
            <a:solidFill>
              <a:srgbClr val="FFFF00"/>
            </a:solidFill>
            <a:miter lim="800000"/>
            <a:headEnd/>
            <a:tailEnd/>
          </a:ln>
        </p:spPr>
        <p:txBody>
          <a:bodyPr wrap="none">
            <a:spAutoFit/>
          </a:bodyPr>
          <a:lstStyle/>
          <a:p>
            <a:pPr>
              <a:defRPr/>
            </a:pPr>
            <a:r>
              <a:rPr lang="en-US" sz="4000" dirty="0">
                <a:solidFill>
                  <a:srgbClr val="FFFF00"/>
                </a:solidFill>
                <a:effectLst>
                  <a:outerShdw blurRad="38100" dist="38100" dir="2700000" algn="tl">
                    <a:srgbClr val="000000">
                      <a:alpha val="43137"/>
                    </a:srgbClr>
                  </a:outerShdw>
                </a:effectLst>
                <a:latin typeface="Palatino Linotype" pitchFamily="18" charset="0"/>
                <a:cs typeface="Arial" charset="0"/>
              </a:rPr>
              <a:t>Fisheries</a:t>
            </a:r>
          </a:p>
        </p:txBody>
      </p:sp>
      <p:cxnSp>
        <p:nvCxnSpPr>
          <p:cNvPr id="5" name="Straight Connector 4"/>
          <p:cNvCxnSpPr/>
          <p:nvPr/>
        </p:nvCxnSpPr>
        <p:spPr>
          <a:xfrm>
            <a:off x="0" y="1143000"/>
            <a:ext cx="91440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idx="4294967295"/>
          </p:nvPr>
        </p:nvSpPr>
        <p:spPr/>
        <p:txBody>
          <a:bodyPr/>
          <a:lstStyle/>
          <a:p>
            <a:r>
              <a:rPr lang="en-US" dirty="0" smtClean="0"/>
              <a:t>   </a:t>
            </a:r>
            <a:endParaRPr lang="en-US" dirty="0"/>
          </a:p>
        </p:txBody>
      </p:sp>
      <p:sp>
        <p:nvSpPr>
          <p:cNvPr id="15" name="Text Placeholder 8"/>
          <p:cNvSpPr txBox="1">
            <a:spLocks/>
          </p:cNvSpPr>
          <p:nvPr/>
        </p:nvSpPr>
        <p:spPr bwMode="auto">
          <a:xfrm>
            <a:off x="762000" y="1524000"/>
            <a:ext cx="7848600" cy="487680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marL="341313" marR="0" lvl="0" indent="-341313" algn="l" defTabSz="914400" rtl="0" eaLnBrk="0" fontAlgn="base" latinLnBrk="0" hangingPunct="0">
              <a:lnSpc>
                <a:spcPct val="100000"/>
              </a:lnSpc>
              <a:spcBef>
                <a:spcPct val="0"/>
              </a:spcBef>
              <a:spcAft>
                <a:spcPts val="600"/>
              </a:spcAft>
              <a:buClrTx/>
              <a:buSzTx/>
              <a:buFont typeface="Arial" pitchFamily="34" charset="0"/>
              <a:buChar char="•"/>
              <a:tabLst>
                <a:tab pos="112713" algn="l"/>
                <a:tab pos="6399213" algn="l"/>
              </a:tabLst>
              <a:defRPr/>
            </a:pPr>
            <a:r>
              <a:rPr kumimoji="0" lang="en-US" sz="36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Palatino Linotype" pitchFamily="18" charset="0"/>
                <a:ea typeface="+mn-ea"/>
                <a:cs typeface="Arial" charset="0"/>
              </a:rPr>
              <a:t>Finfish </a:t>
            </a:r>
          </a:p>
          <a:p>
            <a:pPr marL="741363" marR="0" lvl="1" indent="-284163" algn="l" defTabSz="914400" rtl="0" eaLnBrk="0" fontAlgn="base" latinLnBrk="0" hangingPunct="0">
              <a:lnSpc>
                <a:spcPct val="100000"/>
              </a:lnSpc>
              <a:spcBef>
                <a:spcPct val="0"/>
              </a:spcBef>
              <a:spcAft>
                <a:spcPts val="600"/>
              </a:spcAft>
              <a:buClrTx/>
              <a:buSzTx/>
              <a:buFont typeface="Arial" pitchFamily="34" charset="0"/>
              <a:buChar char="–"/>
              <a:tabLst>
                <a:tab pos="112713" algn="l"/>
                <a:tab pos="6399213" algn="l"/>
              </a:tabLst>
              <a:defRPr/>
            </a:pP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Palatino Linotype" pitchFamily="18" charset="0"/>
                <a:ea typeface="+mn-ea"/>
                <a:cs typeface="Arial" charset="0"/>
              </a:rPr>
              <a:t>Many</a:t>
            </a:r>
            <a:r>
              <a:rPr kumimoji="0" lang="en-US" sz="3200" b="0"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Palatino Linotype" pitchFamily="18" charset="0"/>
                <a:ea typeface="+mn-ea"/>
                <a:cs typeface="Arial" charset="0"/>
              </a:rPr>
              <a:t> of the species in the LSJR today (~ 170 species total) were present in the 1960s</a:t>
            </a:r>
            <a:endPar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Palatino Linotype" pitchFamily="18" charset="0"/>
              <a:ea typeface="+mn-ea"/>
              <a:cs typeface="Arial" charset="0"/>
            </a:endParaRPr>
          </a:p>
          <a:p>
            <a:pPr marL="741363" lvl="1" indent="-284163" eaLnBrk="0" hangingPunct="0">
              <a:spcAft>
                <a:spcPts val="600"/>
              </a:spcAft>
              <a:buFont typeface="Arial" pitchFamily="34" charset="0"/>
              <a:buChar char="–"/>
              <a:tabLst>
                <a:tab pos="112713" algn="l"/>
                <a:tab pos="6399213" algn="l"/>
              </a:tabLst>
              <a:defRPr/>
            </a:pPr>
            <a:r>
              <a:rPr lang="en-US" sz="3200" dirty="0" smtClean="0">
                <a:solidFill>
                  <a:schemeClr val="bg1"/>
                </a:solidFill>
                <a:effectLst>
                  <a:outerShdw blurRad="38100" dist="38100" dir="2700000" algn="tl">
                    <a:srgbClr val="000000">
                      <a:alpha val="43137"/>
                    </a:srgbClr>
                  </a:outerShdw>
                </a:effectLst>
                <a:latin typeface="Palatino Linotype" pitchFamily="18" charset="0"/>
                <a:cs typeface="Arial" charset="0"/>
              </a:rPr>
              <a:t>Changes in salinity regimes may change their relative abundance in different zones of the river at different times</a:t>
            </a: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pic>
        <p:nvPicPr>
          <p:cNvPr id="16" name="Picture 15" descr="http://www.floridafishandhunt.com/articles/wildlife-information/fish-identification/saltwater/fishlarge/atlcroaker.jpg"/>
          <p:cNvPicPr/>
          <p:nvPr/>
        </p:nvPicPr>
        <p:blipFill>
          <a:blip r:embed="rId3" cstate="print"/>
          <a:srcRect t="3488" b="5232"/>
          <a:stretch>
            <a:fillRect/>
          </a:stretch>
        </p:blipFill>
        <p:spPr bwMode="auto">
          <a:xfrm>
            <a:off x="6019800" y="5334000"/>
            <a:ext cx="2781300" cy="1291605"/>
          </a:xfrm>
          <a:prstGeom prst="rect">
            <a:avLst/>
          </a:prstGeom>
          <a:noFill/>
          <a:ln w="9525">
            <a:noFill/>
            <a:miter lim="800000"/>
            <a:headEnd/>
            <a:tailEnd/>
          </a:ln>
        </p:spPr>
      </p:pic>
      <p:sp>
        <p:nvSpPr>
          <p:cNvPr id="17" name="Rectangle 16"/>
          <p:cNvSpPr/>
          <p:nvPr/>
        </p:nvSpPr>
        <p:spPr>
          <a:xfrm>
            <a:off x="6248400" y="6400800"/>
            <a:ext cx="2514600" cy="430887"/>
          </a:xfrm>
          <a:prstGeom prst="rect">
            <a:avLst/>
          </a:prstGeom>
        </p:spPr>
        <p:txBody>
          <a:bodyPr wrap="square">
            <a:spAutoFit/>
          </a:bodyPr>
          <a:lstStyle/>
          <a:p>
            <a:r>
              <a:rPr lang="en-US" sz="1100" dirty="0"/>
              <a:t>://www.floridafishandhunt.com/.../atlcroaker.jpg</a:t>
            </a:r>
          </a:p>
        </p:txBody>
      </p:sp>
      <p:sp>
        <p:nvSpPr>
          <p:cNvPr id="18" name="Rectangle 17"/>
          <p:cNvSpPr/>
          <p:nvPr/>
        </p:nvSpPr>
        <p:spPr>
          <a:xfrm>
            <a:off x="2819400" y="5715000"/>
            <a:ext cx="2749471" cy="646331"/>
          </a:xfrm>
          <a:prstGeom prst="rect">
            <a:avLst/>
          </a:prstGeom>
        </p:spPr>
        <p:txBody>
          <a:bodyPr wrap="none">
            <a:spAutoFit/>
          </a:bodyPr>
          <a:lstStyle/>
          <a:p>
            <a:r>
              <a:rPr lang="en-US" dirty="0">
                <a:solidFill>
                  <a:schemeClr val="bg1"/>
                </a:solidFill>
              </a:rPr>
              <a:t>Atlantic Croaker </a:t>
            </a:r>
            <a:endParaRPr lang="en-US" dirty="0" smtClean="0">
              <a:solidFill>
                <a:schemeClr val="bg1"/>
              </a:solidFill>
            </a:endParaRPr>
          </a:p>
          <a:p>
            <a:r>
              <a:rPr lang="en-US" i="1" dirty="0" err="1" smtClean="0">
                <a:solidFill>
                  <a:schemeClr val="bg1"/>
                </a:solidFill>
              </a:rPr>
              <a:t>Micropogonias</a:t>
            </a:r>
            <a:r>
              <a:rPr lang="en-US" i="1" dirty="0" smtClean="0">
                <a:solidFill>
                  <a:schemeClr val="bg1"/>
                </a:solidFill>
              </a:rPr>
              <a:t> </a:t>
            </a:r>
            <a:r>
              <a:rPr lang="en-US" i="1" dirty="0" err="1" smtClean="0">
                <a:solidFill>
                  <a:schemeClr val="bg1"/>
                </a:solidFill>
              </a:rPr>
              <a:t>undulatus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4FF45AC-18A2-4D04-BD63-053727350F87}" type="slidenum">
              <a:rPr lang="en-US" smtClean="0"/>
              <a:pPr>
                <a:defRPr/>
              </a:pPr>
              <a:t>23</a:t>
            </a:fld>
            <a:endParaRPr lang="en-US"/>
          </a:p>
        </p:txBody>
      </p:sp>
      <p:sp>
        <p:nvSpPr>
          <p:cNvPr id="3" name="TextBox 2"/>
          <p:cNvSpPr txBox="1">
            <a:spLocks noChangeArrowheads="1"/>
          </p:cNvSpPr>
          <p:nvPr/>
        </p:nvSpPr>
        <p:spPr bwMode="auto">
          <a:xfrm>
            <a:off x="152400" y="304800"/>
            <a:ext cx="2986088" cy="708025"/>
          </a:xfrm>
          <a:prstGeom prst="rect">
            <a:avLst/>
          </a:prstGeom>
          <a:noFill/>
          <a:ln w="9525">
            <a:solidFill>
              <a:srgbClr val="FFFF00"/>
            </a:solidFill>
            <a:miter lim="800000"/>
            <a:headEnd/>
            <a:tailEnd/>
          </a:ln>
        </p:spPr>
        <p:txBody>
          <a:bodyPr wrap="none">
            <a:spAutoFit/>
          </a:bodyPr>
          <a:lstStyle/>
          <a:p>
            <a:pPr>
              <a:defRPr/>
            </a:pPr>
            <a:r>
              <a:rPr lang="en-US" sz="4000" dirty="0">
                <a:solidFill>
                  <a:srgbClr val="FFFF00"/>
                </a:solidFill>
                <a:effectLst>
                  <a:outerShdw blurRad="38100" dist="38100" dir="2700000" algn="tl">
                    <a:srgbClr val="000000">
                      <a:alpha val="43137"/>
                    </a:srgbClr>
                  </a:outerShdw>
                </a:effectLst>
                <a:latin typeface="Palatino Linotype" pitchFamily="18" charset="0"/>
                <a:cs typeface="Arial" charset="0"/>
              </a:rPr>
              <a:t>Aquatic Life</a:t>
            </a:r>
          </a:p>
        </p:txBody>
      </p:sp>
      <p:sp>
        <p:nvSpPr>
          <p:cNvPr id="4" name="Rectangle 3"/>
          <p:cNvSpPr/>
          <p:nvPr/>
        </p:nvSpPr>
        <p:spPr>
          <a:xfrm>
            <a:off x="6096000" y="381000"/>
            <a:ext cx="2971800" cy="646113"/>
          </a:xfrm>
          <a:prstGeom prst="rect">
            <a:avLst/>
          </a:prstGeom>
          <a:ln>
            <a:solidFill>
              <a:schemeClr val="bg1"/>
            </a:solidFill>
          </a:ln>
        </p:spPr>
        <p:txBody>
          <a:bodyPr>
            <a:spAutoFit/>
          </a:bodyPr>
          <a:lstStyle/>
          <a:p>
            <a:pPr marL="231775" indent="-231775">
              <a:defRPr/>
            </a:pPr>
            <a:r>
              <a:rPr lang="en-US" dirty="0">
                <a:solidFill>
                  <a:schemeClr val="bg1"/>
                </a:solidFill>
                <a:effectLst>
                  <a:outerShdw blurRad="38100" dist="38100" dir="2700000" algn="tl">
                    <a:srgbClr val="000000">
                      <a:alpha val="43137"/>
                    </a:srgbClr>
                  </a:outerShdw>
                </a:effectLst>
                <a:latin typeface="Palatino Linotype" pitchFamily="18" charset="0"/>
                <a:cs typeface="Arial" charset="0"/>
              </a:rPr>
              <a:t>     Dan McCarthy, Ph.D.  </a:t>
            </a:r>
          </a:p>
          <a:p>
            <a:pPr marL="231775" indent="-231775">
              <a:defRPr/>
            </a:pPr>
            <a:r>
              <a:rPr lang="en-US" dirty="0">
                <a:solidFill>
                  <a:schemeClr val="bg1"/>
                </a:solidFill>
                <a:effectLst>
                  <a:outerShdw blurRad="38100" dist="38100" dir="2700000" algn="tl">
                    <a:srgbClr val="000000">
                      <a:alpha val="43137"/>
                    </a:srgbClr>
                  </a:outerShdw>
                </a:effectLst>
                <a:latin typeface="Palatino Linotype" pitchFamily="18" charset="0"/>
                <a:cs typeface="Arial" charset="0"/>
              </a:rPr>
              <a:t>	Jacksonville University</a:t>
            </a:r>
            <a:endParaRPr lang="en-US" i="1" dirty="0">
              <a:solidFill>
                <a:schemeClr val="bg1"/>
              </a:solidFill>
              <a:effectLst>
                <a:outerShdw blurRad="38100" dist="38100" dir="2700000" algn="tl">
                  <a:srgbClr val="000000">
                    <a:alpha val="43137"/>
                  </a:srgbClr>
                </a:outerShdw>
              </a:effectLst>
              <a:latin typeface="Palatino Linotype" pitchFamily="18" charset="0"/>
              <a:cs typeface="Arial" charset="0"/>
            </a:endParaRPr>
          </a:p>
        </p:txBody>
      </p:sp>
      <p:cxnSp>
        <p:nvCxnSpPr>
          <p:cNvPr id="5" name="Straight Connector 4"/>
          <p:cNvCxnSpPr/>
          <p:nvPr/>
        </p:nvCxnSpPr>
        <p:spPr>
          <a:xfrm>
            <a:off x="0" y="1143000"/>
            <a:ext cx="91440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414" name="Rectangle 5"/>
          <p:cNvSpPr>
            <a:spLocks noChangeArrowheads="1"/>
          </p:cNvSpPr>
          <p:nvPr/>
        </p:nvSpPr>
        <p:spPr bwMode="auto">
          <a:xfrm>
            <a:off x="685800" y="4267200"/>
            <a:ext cx="7772400" cy="2323713"/>
          </a:xfrm>
          <a:prstGeom prst="rect">
            <a:avLst/>
          </a:prstGeom>
          <a:noFill/>
          <a:ln w="9525">
            <a:noFill/>
            <a:miter lim="800000"/>
            <a:headEnd/>
            <a:tailEnd/>
          </a:ln>
        </p:spPr>
        <p:txBody>
          <a:bodyPr>
            <a:spAutoFit/>
          </a:bodyPr>
          <a:lstStyle/>
          <a:p>
            <a:pPr marL="114300" indent="-114300" defTabSz="912813">
              <a:spcAft>
                <a:spcPts val="1000"/>
              </a:spcAft>
              <a:buFont typeface="Arial" pitchFamily="34" charset="0"/>
              <a:buChar char="•"/>
            </a:pPr>
            <a:r>
              <a:rPr lang="en-US" sz="2000" dirty="0">
                <a:solidFill>
                  <a:schemeClr val="bg1"/>
                </a:solidFill>
                <a:latin typeface="Palatino Linotype" pitchFamily="18" charset="0"/>
                <a:ea typeface="Calibri" pitchFamily="34" charset="0"/>
                <a:cs typeface="Times New Roman" pitchFamily="18" charset="0"/>
              </a:rPr>
              <a:t> </a:t>
            </a:r>
            <a:r>
              <a:rPr lang="en-US" sz="2400" dirty="0">
                <a:solidFill>
                  <a:schemeClr val="bg1"/>
                </a:solidFill>
                <a:latin typeface="Palatino Linotype" pitchFamily="18" charset="0"/>
                <a:ea typeface="Calibri" pitchFamily="34" charset="0"/>
                <a:cs typeface="Times New Roman" pitchFamily="18" charset="0"/>
              </a:rPr>
              <a:t>Animals without a backbone that live on or in the </a:t>
            </a:r>
            <a:r>
              <a:rPr lang="en-US" sz="2400" dirty="0" smtClean="0">
                <a:solidFill>
                  <a:schemeClr val="bg1"/>
                </a:solidFill>
                <a:latin typeface="Palatino Linotype" pitchFamily="18" charset="0"/>
                <a:ea typeface="Calibri" pitchFamily="34" charset="0"/>
                <a:cs typeface="Times New Roman" pitchFamily="18" charset="0"/>
              </a:rPr>
              <a:t>sediment</a:t>
            </a:r>
          </a:p>
          <a:p>
            <a:pPr marL="114300" indent="-114300" defTabSz="912813">
              <a:spcAft>
                <a:spcPts val="1000"/>
              </a:spcAft>
              <a:buFont typeface="Arial" pitchFamily="34" charset="0"/>
              <a:buChar char="•"/>
            </a:pPr>
            <a:r>
              <a:rPr lang="en-US" sz="2400" dirty="0" smtClean="0">
                <a:solidFill>
                  <a:schemeClr val="bg1"/>
                </a:solidFill>
                <a:latin typeface="Palatino Linotype" pitchFamily="18" charset="0"/>
                <a:ea typeface="Calibri" pitchFamily="34" charset="0"/>
                <a:cs typeface="Times New Roman" pitchFamily="18" charset="0"/>
              </a:rPr>
              <a:t> Important part of the food web</a:t>
            </a:r>
          </a:p>
          <a:p>
            <a:pPr marL="114300" indent="-114300" defTabSz="912813">
              <a:spcAft>
                <a:spcPts val="1000"/>
              </a:spcAft>
              <a:buFont typeface="Arial" pitchFamily="34" charset="0"/>
              <a:buChar char="•"/>
            </a:pPr>
            <a:r>
              <a:rPr lang="en-US" sz="2400" dirty="0" smtClean="0">
                <a:solidFill>
                  <a:schemeClr val="bg1"/>
                </a:solidFill>
                <a:latin typeface="Palatino Linotype" pitchFamily="18" charset="0"/>
                <a:ea typeface="Calibri" pitchFamily="34" charset="0"/>
                <a:cs typeface="Times New Roman" pitchFamily="18" charset="0"/>
              </a:rPr>
              <a:t>Affect the aeration and sediment size of river bottom</a:t>
            </a:r>
          </a:p>
          <a:p>
            <a:pPr marL="114300" indent="-114300" defTabSz="912813">
              <a:spcAft>
                <a:spcPts val="1000"/>
              </a:spcAft>
              <a:buFont typeface="Arial" pitchFamily="34" charset="0"/>
              <a:buChar char="•"/>
            </a:pPr>
            <a:r>
              <a:rPr lang="en-US" sz="2400" dirty="0" smtClean="0">
                <a:solidFill>
                  <a:schemeClr val="bg1"/>
                </a:solidFill>
                <a:latin typeface="Palatino Linotype" pitchFamily="18" charset="0"/>
                <a:ea typeface="Calibri" pitchFamily="34" charset="0"/>
                <a:cs typeface="Times New Roman" pitchFamily="18" charset="0"/>
              </a:rPr>
              <a:t>Can </a:t>
            </a:r>
            <a:r>
              <a:rPr lang="en-US" sz="2400" dirty="0">
                <a:solidFill>
                  <a:schemeClr val="bg1"/>
                </a:solidFill>
                <a:latin typeface="Palatino Linotype" pitchFamily="18" charset="0"/>
                <a:ea typeface="Calibri" pitchFamily="34" charset="0"/>
                <a:cs typeface="Times New Roman" pitchFamily="18" charset="0"/>
              </a:rPr>
              <a:t>signal river stress and </a:t>
            </a:r>
            <a:r>
              <a:rPr lang="en-US" sz="2400" dirty="0" smtClean="0">
                <a:solidFill>
                  <a:schemeClr val="bg1"/>
                </a:solidFill>
                <a:latin typeface="Palatino Linotype" pitchFamily="18" charset="0"/>
                <a:ea typeface="Calibri" pitchFamily="34" charset="0"/>
                <a:cs typeface="Times New Roman" pitchFamily="18" charset="0"/>
              </a:rPr>
              <a:t>pollution</a:t>
            </a:r>
            <a:endParaRPr lang="en-US" sz="2400" dirty="0">
              <a:solidFill>
                <a:schemeClr val="bg1"/>
              </a:solidFill>
              <a:latin typeface="Palatino Linotype" pitchFamily="18" charset="0"/>
              <a:ea typeface="Calibri" pitchFamily="34" charset="0"/>
              <a:cs typeface="Times New Roman" pitchFamily="18" charset="0"/>
            </a:endParaRPr>
          </a:p>
        </p:txBody>
      </p:sp>
      <p:sp>
        <p:nvSpPr>
          <p:cNvPr id="7" name="Rectangle 6"/>
          <p:cNvSpPr/>
          <p:nvPr/>
        </p:nvSpPr>
        <p:spPr>
          <a:xfrm>
            <a:off x="3200400" y="0"/>
            <a:ext cx="2854325" cy="1200150"/>
          </a:xfrm>
          <a:prstGeom prst="rect">
            <a:avLst/>
          </a:prstGeom>
        </p:spPr>
        <p:txBody>
          <a:bodyPr wrap="none">
            <a:spAutoFit/>
          </a:bodyPr>
          <a:lstStyle/>
          <a:p>
            <a:pPr algn="ctr">
              <a:defRPr/>
            </a:pPr>
            <a:r>
              <a:rPr lang="en-US" sz="3600" dirty="0">
                <a:solidFill>
                  <a:schemeClr val="bg1"/>
                </a:solidFill>
                <a:effectLst>
                  <a:outerShdw blurRad="38100" dist="38100" dir="2700000" algn="tl">
                    <a:srgbClr val="000000">
                      <a:alpha val="43137"/>
                    </a:srgbClr>
                  </a:outerShdw>
                </a:effectLst>
                <a:latin typeface="Palatino Linotype" pitchFamily="18" charset="0"/>
                <a:cs typeface="Arial" charset="0"/>
              </a:rPr>
              <a:t>Macro-</a:t>
            </a:r>
          </a:p>
          <a:p>
            <a:pPr algn="ctr">
              <a:defRPr/>
            </a:pPr>
            <a:r>
              <a:rPr lang="en-US" sz="3600" dirty="0">
                <a:solidFill>
                  <a:schemeClr val="bg1"/>
                </a:solidFill>
                <a:effectLst>
                  <a:outerShdw blurRad="38100" dist="38100" dir="2700000" algn="tl">
                    <a:srgbClr val="000000">
                      <a:alpha val="43137"/>
                    </a:srgbClr>
                  </a:outerShdw>
                </a:effectLst>
                <a:latin typeface="Palatino Linotype" pitchFamily="18" charset="0"/>
                <a:cs typeface="Arial" charset="0"/>
              </a:rPr>
              <a:t>invertebrates</a:t>
            </a:r>
            <a:endParaRPr lang="en-US" sz="3600" dirty="0">
              <a:solidFill>
                <a:schemeClr val="bg1"/>
              </a:solidFill>
              <a:latin typeface="Arial" charset="0"/>
              <a:cs typeface="Arial" charset="0"/>
            </a:endParaRPr>
          </a:p>
        </p:txBody>
      </p:sp>
      <p:pic>
        <p:nvPicPr>
          <p:cNvPr id="17416" name="Picture 2"/>
          <p:cNvPicPr>
            <a:picLocks noChangeAspect="1" noChangeArrowheads="1"/>
          </p:cNvPicPr>
          <p:nvPr/>
        </p:nvPicPr>
        <p:blipFill>
          <a:blip r:embed="rId3" cstate="print"/>
          <a:srcRect/>
          <a:stretch>
            <a:fillRect/>
          </a:stretch>
        </p:blipFill>
        <p:spPr bwMode="auto">
          <a:xfrm>
            <a:off x="609600" y="1219200"/>
            <a:ext cx="7818438" cy="294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71DDE97-9A5D-4C5B-AE4C-936C3A9565C7}" type="slidenum">
              <a:rPr lang="en-US" smtClean="0"/>
              <a:pPr>
                <a:defRPr/>
              </a:pPr>
              <a:t>24</a:t>
            </a:fld>
            <a:endParaRPr lang="en-US"/>
          </a:p>
        </p:txBody>
      </p:sp>
      <p:sp>
        <p:nvSpPr>
          <p:cNvPr id="3" name="TextBox 2"/>
          <p:cNvSpPr txBox="1">
            <a:spLocks noChangeArrowheads="1"/>
          </p:cNvSpPr>
          <p:nvPr/>
        </p:nvSpPr>
        <p:spPr bwMode="auto">
          <a:xfrm>
            <a:off x="533400" y="228600"/>
            <a:ext cx="2986088" cy="708025"/>
          </a:xfrm>
          <a:prstGeom prst="rect">
            <a:avLst/>
          </a:prstGeom>
          <a:noFill/>
          <a:ln w="9525">
            <a:solidFill>
              <a:srgbClr val="FFFF00"/>
            </a:solidFill>
            <a:miter lim="800000"/>
            <a:headEnd/>
            <a:tailEnd/>
          </a:ln>
        </p:spPr>
        <p:txBody>
          <a:bodyPr wrap="none">
            <a:spAutoFit/>
          </a:bodyPr>
          <a:lstStyle/>
          <a:p>
            <a:pPr>
              <a:defRPr/>
            </a:pPr>
            <a:r>
              <a:rPr lang="en-US" sz="4000" dirty="0">
                <a:solidFill>
                  <a:srgbClr val="FFFF00"/>
                </a:solidFill>
                <a:effectLst>
                  <a:outerShdw blurRad="38100" dist="38100" dir="2700000" algn="tl">
                    <a:srgbClr val="000000">
                      <a:alpha val="43137"/>
                    </a:srgbClr>
                  </a:outerShdw>
                </a:effectLst>
                <a:latin typeface="Palatino Linotype" pitchFamily="18" charset="0"/>
                <a:cs typeface="Arial" charset="0"/>
              </a:rPr>
              <a:t>Aquatic Life</a:t>
            </a:r>
          </a:p>
        </p:txBody>
      </p:sp>
      <p:cxnSp>
        <p:nvCxnSpPr>
          <p:cNvPr id="4" name="Straight Connector 3"/>
          <p:cNvCxnSpPr/>
          <p:nvPr/>
        </p:nvCxnSpPr>
        <p:spPr>
          <a:xfrm>
            <a:off x="0" y="1143000"/>
            <a:ext cx="91440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191000" y="304800"/>
            <a:ext cx="4160838" cy="646113"/>
          </a:xfrm>
          <a:prstGeom prst="rect">
            <a:avLst/>
          </a:prstGeom>
        </p:spPr>
        <p:txBody>
          <a:bodyPr wrap="none">
            <a:spAutoFit/>
          </a:bodyPr>
          <a:lstStyle/>
          <a:p>
            <a:pPr>
              <a:defRPr/>
            </a:pPr>
            <a:r>
              <a:rPr lang="en-US" sz="3600" dirty="0" err="1">
                <a:solidFill>
                  <a:schemeClr val="bg1"/>
                </a:solidFill>
                <a:effectLst>
                  <a:outerShdw blurRad="38100" dist="38100" dir="2700000" algn="tl">
                    <a:srgbClr val="000000">
                      <a:alpha val="43137"/>
                    </a:srgbClr>
                  </a:outerShdw>
                </a:effectLst>
                <a:latin typeface="Palatino Linotype" pitchFamily="18" charset="0"/>
                <a:cs typeface="Arial" charset="0"/>
              </a:rPr>
              <a:t>Macroinvertebrates</a:t>
            </a:r>
            <a:endParaRPr lang="en-US" sz="3600" dirty="0">
              <a:solidFill>
                <a:schemeClr val="bg1"/>
              </a:solidFill>
              <a:latin typeface="Arial" charset="0"/>
              <a:cs typeface="Arial" charset="0"/>
            </a:endParaRPr>
          </a:p>
        </p:txBody>
      </p:sp>
      <p:sp>
        <p:nvSpPr>
          <p:cNvPr id="18438" name="Rectangle 6"/>
          <p:cNvSpPr>
            <a:spLocks noChangeArrowheads="1"/>
          </p:cNvSpPr>
          <p:nvPr/>
        </p:nvSpPr>
        <p:spPr bwMode="auto">
          <a:xfrm>
            <a:off x="533400" y="1295400"/>
            <a:ext cx="8115300" cy="3046988"/>
          </a:xfrm>
          <a:prstGeom prst="rect">
            <a:avLst/>
          </a:prstGeom>
          <a:noFill/>
          <a:ln w="9525">
            <a:noFill/>
            <a:miter lim="800000"/>
            <a:headEnd/>
            <a:tailEnd/>
          </a:ln>
        </p:spPr>
        <p:txBody>
          <a:bodyPr wrap="square">
            <a:spAutoFit/>
          </a:bodyPr>
          <a:lstStyle/>
          <a:p>
            <a:pPr marL="458788" indent="-114300" defTabSz="912813">
              <a:buFont typeface="Arial" pitchFamily="34" charset="0"/>
              <a:buChar char="•"/>
            </a:pPr>
            <a:endParaRPr lang="en-US" sz="2400" dirty="0">
              <a:solidFill>
                <a:schemeClr val="bg1"/>
              </a:solidFill>
              <a:latin typeface="Palatino Linotype" pitchFamily="18" charset="0"/>
              <a:ea typeface="Calibri" pitchFamily="34" charset="0"/>
              <a:cs typeface="Times New Roman" pitchFamily="18" charset="0"/>
            </a:endParaRPr>
          </a:p>
          <a:p>
            <a:pPr marL="458788" indent="-114300" defTabSz="912813">
              <a:buFont typeface="Arial" pitchFamily="34" charset="0"/>
              <a:buChar char="•"/>
            </a:pPr>
            <a:r>
              <a:rPr lang="en-US" sz="2400" dirty="0">
                <a:solidFill>
                  <a:schemeClr val="bg1"/>
                </a:solidFill>
                <a:latin typeface="Palatino Linotype" pitchFamily="18" charset="0"/>
                <a:ea typeface="Calibri" pitchFamily="34" charset="0"/>
                <a:cs typeface="Times New Roman" pitchFamily="18" charset="0"/>
              </a:rPr>
              <a:t>Generally degraded in many areas within the </a:t>
            </a:r>
            <a:r>
              <a:rPr lang="en-US" sz="2400" dirty="0" smtClean="0">
                <a:solidFill>
                  <a:schemeClr val="bg1"/>
                </a:solidFill>
                <a:latin typeface="Palatino Linotype" pitchFamily="18" charset="0"/>
                <a:ea typeface="Calibri" pitchFamily="34" charset="0"/>
                <a:cs typeface="Times New Roman" pitchFamily="18" charset="0"/>
              </a:rPr>
              <a:t>LSJRB </a:t>
            </a:r>
            <a:endParaRPr lang="en-US" sz="2400" dirty="0">
              <a:solidFill>
                <a:schemeClr val="bg1"/>
              </a:solidFill>
              <a:latin typeface="Palatino Linotype" pitchFamily="18" charset="0"/>
              <a:ea typeface="Calibri" pitchFamily="34" charset="0"/>
              <a:cs typeface="Times New Roman" pitchFamily="18" charset="0"/>
            </a:endParaRPr>
          </a:p>
          <a:p>
            <a:pPr marL="458788" indent="-114300" defTabSz="912813"/>
            <a:endParaRPr lang="en-US" sz="2400" dirty="0">
              <a:solidFill>
                <a:schemeClr val="bg1"/>
              </a:solidFill>
              <a:latin typeface="Palatino Linotype" pitchFamily="18" charset="0"/>
              <a:ea typeface="Calibri" pitchFamily="34" charset="0"/>
              <a:cs typeface="Times New Roman" pitchFamily="18" charset="0"/>
            </a:endParaRPr>
          </a:p>
          <a:p>
            <a:pPr marL="458788" indent="-114300" defTabSz="912813">
              <a:buFont typeface="Arial" pitchFamily="34" charset="0"/>
              <a:buChar char="•"/>
            </a:pPr>
            <a:r>
              <a:rPr lang="en-US" sz="2400" dirty="0" smtClean="0">
                <a:solidFill>
                  <a:schemeClr val="bg1"/>
                </a:solidFill>
                <a:latin typeface="Palatino Linotype" pitchFamily="18" charset="0"/>
                <a:ea typeface="Calibri" pitchFamily="34" charset="0"/>
                <a:cs typeface="Times New Roman" pitchFamily="18" charset="0"/>
              </a:rPr>
              <a:t>More </a:t>
            </a:r>
            <a:r>
              <a:rPr lang="en-US" sz="2400" dirty="0">
                <a:solidFill>
                  <a:schemeClr val="bg1"/>
                </a:solidFill>
                <a:latin typeface="Palatino Linotype" pitchFamily="18" charset="0"/>
                <a:ea typeface="Calibri" pitchFamily="34" charset="0"/>
                <a:cs typeface="Times New Roman" pitchFamily="18" charset="0"/>
              </a:rPr>
              <a:t>pollution-tolerant species at main stem sites </a:t>
            </a:r>
            <a:r>
              <a:rPr lang="en-US" sz="2400" dirty="0" smtClean="0">
                <a:solidFill>
                  <a:schemeClr val="bg1"/>
                </a:solidFill>
                <a:latin typeface="Palatino Linotype" pitchFamily="18" charset="0"/>
                <a:ea typeface="Calibri" pitchFamily="34" charset="0"/>
                <a:cs typeface="Times New Roman" pitchFamily="18" charset="0"/>
              </a:rPr>
              <a:t>in fresher regions.</a:t>
            </a:r>
            <a:endParaRPr lang="en-US" sz="2400" dirty="0">
              <a:solidFill>
                <a:schemeClr val="bg1"/>
              </a:solidFill>
              <a:latin typeface="Palatino Linotype" pitchFamily="18" charset="0"/>
              <a:ea typeface="Calibri" pitchFamily="34" charset="0"/>
              <a:cs typeface="Times New Roman" pitchFamily="18" charset="0"/>
            </a:endParaRPr>
          </a:p>
          <a:p>
            <a:pPr marL="458788" indent="-114300" defTabSz="912813"/>
            <a:endParaRPr lang="en-US" sz="2400" dirty="0">
              <a:solidFill>
                <a:schemeClr val="bg1"/>
              </a:solidFill>
              <a:latin typeface="Palatino Linotype" pitchFamily="18" charset="0"/>
              <a:ea typeface="Calibri" pitchFamily="34" charset="0"/>
              <a:cs typeface="Times New Roman" pitchFamily="18" charset="0"/>
            </a:endParaRPr>
          </a:p>
          <a:p>
            <a:pPr marL="458788" indent="-114300" defTabSz="912813">
              <a:buFont typeface="Arial" pitchFamily="34" charset="0"/>
              <a:buChar char="•"/>
            </a:pPr>
            <a:r>
              <a:rPr lang="en-US" sz="2400" dirty="0" smtClean="0">
                <a:solidFill>
                  <a:schemeClr val="bg1"/>
                </a:solidFill>
                <a:latin typeface="Palatino Linotype" pitchFamily="18" charset="0"/>
                <a:ea typeface="Calibri" pitchFamily="34" charset="0"/>
                <a:cs typeface="Times New Roman" pitchFamily="18" charset="0"/>
              </a:rPr>
              <a:t>High </a:t>
            </a:r>
            <a:r>
              <a:rPr lang="en-US" sz="2400" dirty="0">
                <a:solidFill>
                  <a:schemeClr val="bg1"/>
                </a:solidFill>
                <a:latin typeface="Palatino Linotype" pitchFamily="18" charset="0"/>
                <a:ea typeface="Calibri" pitchFamily="34" charset="0"/>
                <a:cs typeface="Times New Roman" pitchFamily="18" charset="0"/>
              </a:rPr>
              <a:t>environmental stress suggested </a:t>
            </a:r>
            <a:r>
              <a:rPr lang="en-US" sz="2400" dirty="0" smtClean="0">
                <a:solidFill>
                  <a:schemeClr val="bg1"/>
                </a:solidFill>
                <a:latin typeface="Palatino Linotype" pitchFamily="18" charset="0"/>
                <a:ea typeface="Calibri" pitchFamily="34" charset="0"/>
                <a:cs typeface="Times New Roman" pitchFamily="18" charset="0"/>
              </a:rPr>
              <a:t>in </a:t>
            </a:r>
            <a:r>
              <a:rPr lang="en-US" sz="2400" dirty="0">
                <a:solidFill>
                  <a:schemeClr val="bg1"/>
                </a:solidFill>
                <a:latin typeface="Palatino Linotype" pitchFamily="18" charset="0"/>
                <a:ea typeface="Calibri" pitchFamily="34" charset="0"/>
                <a:cs typeface="Times New Roman" pitchFamily="18" charset="0"/>
              </a:rPr>
              <a:t>the Cedar-Ortega River Basin and </a:t>
            </a:r>
            <a:r>
              <a:rPr lang="en-US" sz="2400" dirty="0" err="1">
                <a:solidFill>
                  <a:schemeClr val="bg1"/>
                </a:solidFill>
                <a:latin typeface="Palatino Linotype" pitchFamily="18" charset="0"/>
                <a:ea typeface="Calibri" pitchFamily="34" charset="0"/>
                <a:cs typeface="Times New Roman" pitchFamily="18" charset="0"/>
              </a:rPr>
              <a:t>Julington</a:t>
            </a:r>
            <a:r>
              <a:rPr lang="en-US" sz="2400" dirty="0">
                <a:solidFill>
                  <a:schemeClr val="bg1"/>
                </a:solidFill>
                <a:latin typeface="Palatino Linotype" pitchFamily="18" charset="0"/>
                <a:ea typeface="Calibri" pitchFamily="34" charset="0"/>
                <a:cs typeface="Times New Roman" pitchFamily="18" charset="0"/>
              </a:rPr>
              <a:t> </a:t>
            </a:r>
            <a:r>
              <a:rPr lang="en-US" sz="2400" dirty="0" smtClean="0">
                <a:solidFill>
                  <a:schemeClr val="bg1"/>
                </a:solidFill>
                <a:latin typeface="Palatino Linotype" pitchFamily="18" charset="0"/>
                <a:ea typeface="Calibri" pitchFamily="34" charset="0"/>
                <a:cs typeface="Times New Roman" pitchFamily="18" charset="0"/>
              </a:rPr>
              <a:t>Creek organisms </a:t>
            </a:r>
          </a:p>
        </p:txBody>
      </p:sp>
      <p:graphicFrame>
        <p:nvGraphicFramePr>
          <p:cNvPr id="8" name="Table 7"/>
          <p:cNvGraphicFramePr>
            <a:graphicFrameLocks noGrp="1"/>
          </p:cNvGraphicFramePr>
          <p:nvPr/>
        </p:nvGraphicFramePr>
        <p:xfrm>
          <a:off x="412749" y="4953000"/>
          <a:ext cx="8318501" cy="1066800"/>
        </p:xfrm>
        <a:graphic>
          <a:graphicData uri="http://schemas.openxmlformats.org/drawingml/2006/table">
            <a:tbl>
              <a:tblPr>
                <a:tableStyleId>{69CF1AB2-1976-4502-BF36-3FF5EA218861}</a:tableStyleId>
              </a:tblPr>
              <a:tblGrid>
                <a:gridCol w="2514831"/>
                <a:gridCol w="2286210"/>
                <a:gridCol w="3517460"/>
              </a:tblGrid>
              <a:tr h="350262">
                <a:tc>
                  <a:txBody>
                    <a:bodyPr/>
                    <a:lstStyle/>
                    <a:p>
                      <a:pPr marL="114300" marR="0" lvl="0" indent="0" algn="ctr" defTabSz="912813" rtl="0" eaLnBrk="1" fontAlgn="base" latinLnBrk="0" hangingPunct="1">
                        <a:lnSpc>
                          <a:spcPct val="115000"/>
                        </a:lnSpc>
                        <a:spcBef>
                          <a:spcPct val="0"/>
                        </a:spcBef>
                        <a:spcAft>
                          <a:spcPct val="0"/>
                        </a:spcAft>
                        <a:buClrTx/>
                        <a:buSzTx/>
                        <a:buFontTx/>
                        <a:buNone/>
                        <a:tabLst>
                          <a:tab pos="971550" algn="l"/>
                        </a:tabLst>
                      </a:pPr>
                      <a:r>
                        <a:rPr kumimoji="0" lang="en-US" sz="2000" b="1" u="none" strike="noStrike" cap="none" normalizeH="0" baseline="0" dirty="0" smtClean="0">
                          <a:ln>
                            <a:noFill/>
                          </a:ln>
                          <a:solidFill>
                            <a:schemeClr val="bg1"/>
                          </a:solidFill>
                          <a:effectLst/>
                        </a:rPr>
                        <a:t>INDICATOR</a:t>
                      </a:r>
                      <a:endParaRPr kumimoji="0" lang="en-US" sz="2000" b="1" i="0" u="none" strike="noStrike" cap="none" normalizeH="0" baseline="0" dirty="0" smtClean="0">
                        <a:ln>
                          <a:noFill/>
                        </a:ln>
                        <a:solidFill>
                          <a:schemeClr val="bg1"/>
                        </a:solidFill>
                        <a:effectLst/>
                        <a:latin typeface="+mn-lt"/>
                        <a:ea typeface="Calibri" pitchFamily="34" charset="0"/>
                        <a:cs typeface="Times New Roman" pitchFamily="18" charset="0"/>
                      </a:endParaRPr>
                    </a:p>
                  </a:txBody>
                  <a:tcPr marL="62744" marR="62744" marT="0" marB="0" anchor="ctr" horzOverflow="overflow">
                    <a:solidFill>
                      <a:schemeClr val="tx1"/>
                    </a:solidFill>
                  </a:tcPr>
                </a:tc>
                <a:tc>
                  <a:txBody>
                    <a:bodyPr/>
                    <a:lstStyle/>
                    <a:p>
                      <a:pPr marL="0" marR="0" lvl="0" indent="0" algn="ctr" defTabSz="912813" rtl="0" eaLnBrk="1" fontAlgn="base" latinLnBrk="0" hangingPunct="1">
                        <a:lnSpc>
                          <a:spcPct val="115000"/>
                        </a:lnSpc>
                        <a:spcBef>
                          <a:spcPct val="0"/>
                        </a:spcBef>
                        <a:spcAft>
                          <a:spcPct val="0"/>
                        </a:spcAft>
                        <a:buClrTx/>
                        <a:buSzTx/>
                        <a:buFontTx/>
                        <a:buNone/>
                        <a:tabLst>
                          <a:tab pos="914400" algn="l"/>
                        </a:tabLst>
                      </a:pPr>
                      <a:r>
                        <a:rPr kumimoji="0" lang="en-US" sz="2000" b="1" u="none" strike="noStrike" cap="none" normalizeH="0" baseline="0" dirty="0" smtClean="0">
                          <a:ln>
                            <a:noFill/>
                          </a:ln>
                          <a:solidFill>
                            <a:schemeClr val="bg1"/>
                          </a:solidFill>
                          <a:effectLst/>
                        </a:rPr>
                        <a:t>STATUS</a:t>
                      </a:r>
                      <a:endParaRPr kumimoji="0" lang="en-US" sz="2000" b="1" i="0" u="none" strike="noStrike" cap="none" normalizeH="0" baseline="0" dirty="0" smtClean="0">
                        <a:ln>
                          <a:noFill/>
                        </a:ln>
                        <a:solidFill>
                          <a:schemeClr val="bg1"/>
                        </a:solidFill>
                        <a:effectLst/>
                        <a:latin typeface="+mn-lt"/>
                        <a:ea typeface="Calibri" pitchFamily="34" charset="0"/>
                        <a:cs typeface="Times New Roman" pitchFamily="18" charset="0"/>
                      </a:endParaRPr>
                    </a:p>
                  </a:txBody>
                  <a:tcPr marL="62744" marR="62744" marT="0" marB="0" anchor="ctr" horzOverflow="overflow">
                    <a:solidFill>
                      <a:schemeClr val="tx1"/>
                    </a:solidFill>
                  </a:tcPr>
                </a:tc>
                <a:tc>
                  <a:txBody>
                    <a:bodyPr/>
                    <a:lstStyle/>
                    <a:p>
                      <a:pPr marL="0" marR="0" lvl="0" indent="0" algn="ctr" defTabSz="912813" rtl="0" eaLnBrk="1" fontAlgn="base" latinLnBrk="0" hangingPunct="1">
                        <a:lnSpc>
                          <a:spcPct val="115000"/>
                        </a:lnSpc>
                        <a:spcBef>
                          <a:spcPct val="0"/>
                        </a:spcBef>
                        <a:spcAft>
                          <a:spcPct val="0"/>
                        </a:spcAft>
                        <a:buClrTx/>
                        <a:buSzTx/>
                        <a:buFontTx/>
                        <a:buNone/>
                        <a:tabLst>
                          <a:tab pos="914400" algn="l"/>
                        </a:tabLst>
                      </a:pPr>
                      <a:r>
                        <a:rPr kumimoji="0" lang="en-US" sz="2000" b="1" u="none" strike="noStrike" cap="none" normalizeH="0" baseline="0" dirty="0" smtClean="0">
                          <a:ln>
                            <a:noFill/>
                          </a:ln>
                          <a:solidFill>
                            <a:schemeClr val="bg1"/>
                          </a:solidFill>
                          <a:effectLst/>
                        </a:rPr>
                        <a:t>TREND</a:t>
                      </a:r>
                      <a:endParaRPr kumimoji="0" lang="en-US" sz="2000" b="1" i="0" u="none" strike="noStrike" cap="none" normalizeH="0" baseline="0" dirty="0" smtClean="0">
                        <a:ln>
                          <a:noFill/>
                        </a:ln>
                        <a:solidFill>
                          <a:schemeClr val="bg1"/>
                        </a:solidFill>
                        <a:effectLst/>
                        <a:latin typeface="+mn-lt"/>
                        <a:ea typeface="Calibri" pitchFamily="34" charset="0"/>
                        <a:cs typeface="Times New Roman" pitchFamily="18" charset="0"/>
                      </a:endParaRPr>
                    </a:p>
                  </a:txBody>
                  <a:tcPr marL="62744" marR="62744" marT="0" marB="0" anchor="ctr" horzOverflow="overflow">
                    <a:solidFill>
                      <a:schemeClr val="tx1"/>
                    </a:solidFill>
                  </a:tcPr>
                </a:tc>
              </a:tr>
              <a:tr h="716280">
                <a:tc>
                  <a:txBody>
                    <a:bodyPr/>
                    <a:lstStyle/>
                    <a:p>
                      <a:pPr marL="114300" marR="0" algn="l">
                        <a:lnSpc>
                          <a:spcPct val="115000"/>
                        </a:lnSpc>
                        <a:spcBef>
                          <a:spcPts val="0"/>
                        </a:spcBef>
                        <a:spcAft>
                          <a:spcPts val="0"/>
                        </a:spcAft>
                        <a:tabLst>
                          <a:tab pos="914400" algn="l"/>
                        </a:tabLst>
                      </a:pPr>
                      <a:r>
                        <a:rPr lang="en-US" sz="1800" dirty="0" err="1" smtClean="0"/>
                        <a:t>Macrobenthic</a:t>
                      </a:r>
                      <a:r>
                        <a:rPr lang="en-US" sz="1800" dirty="0" smtClean="0"/>
                        <a:t> Invertebrates</a:t>
                      </a:r>
                      <a:endParaRPr lang="en-US" sz="1800" dirty="0">
                        <a:solidFill>
                          <a:schemeClr val="bg1"/>
                        </a:solidFill>
                        <a:latin typeface="+mn-lt"/>
                        <a:ea typeface="Calibri"/>
                        <a:cs typeface="Times New Roman"/>
                      </a:endParaRPr>
                    </a:p>
                  </a:txBody>
                  <a:tcPr marL="62744" marR="62744" marT="0" marB="0" anchor="ctr"/>
                </a:tc>
                <a:tc>
                  <a:txBody>
                    <a:bodyPr/>
                    <a:lstStyle/>
                    <a:p>
                      <a:pPr marL="0" marR="0" algn="ctr">
                        <a:lnSpc>
                          <a:spcPct val="115000"/>
                        </a:lnSpc>
                        <a:spcBef>
                          <a:spcPts val="0"/>
                        </a:spcBef>
                        <a:spcAft>
                          <a:spcPts val="0"/>
                        </a:spcAft>
                        <a:tabLst>
                          <a:tab pos="914400" algn="l"/>
                        </a:tabLst>
                      </a:pPr>
                      <a:r>
                        <a:rPr lang="en-US" sz="1800" dirty="0" smtClean="0">
                          <a:solidFill>
                            <a:schemeClr val="tx1"/>
                          </a:solidFill>
                        </a:rPr>
                        <a:t>Unsatisfactory</a:t>
                      </a:r>
                      <a:endParaRPr lang="en-US" sz="1800" dirty="0">
                        <a:solidFill>
                          <a:schemeClr val="tx1"/>
                        </a:solidFill>
                        <a:latin typeface="Calibri"/>
                        <a:ea typeface="Calibri"/>
                        <a:cs typeface="Times New Roman"/>
                      </a:endParaRPr>
                    </a:p>
                  </a:txBody>
                  <a:tcPr marL="62744" marR="62744" marT="0" marB="0" anchor="ctr"/>
                </a:tc>
                <a:tc>
                  <a:txBody>
                    <a:bodyPr/>
                    <a:lstStyle/>
                    <a:p>
                      <a:pPr marL="0" marR="0" algn="ctr">
                        <a:lnSpc>
                          <a:spcPct val="115000"/>
                        </a:lnSpc>
                        <a:spcBef>
                          <a:spcPts val="0"/>
                        </a:spcBef>
                        <a:spcAft>
                          <a:spcPts val="0"/>
                        </a:spcAft>
                        <a:tabLst>
                          <a:tab pos="914400" algn="l"/>
                        </a:tabLst>
                      </a:pPr>
                      <a:r>
                        <a:rPr lang="en-US" sz="1800" dirty="0"/>
                        <a:t>Uncertain</a:t>
                      </a:r>
                      <a:endParaRPr lang="en-US" sz="1800" dirty="0">
                        <a:solidFill>
                          <a:schemeClr val="bg1"/>
                        </a:solidFill>
                        <a:latin typeface="Calibri"/>
                        <a:ea typeface="Calibri"/>
                        <a:cs typeface="Times New Roman"/>
                      </a:endParaRPr>
                    </a:p>
                  </a:txBody>
                  <a:tcPr marL="62744" marR="62744" marT="0" marB="0" anchor="ct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6553200" y="5899150"/>
            <a:ext cx="2133600" cy="365125"/>
          </a:xfrm>
        </p:spPr>
        <p:txBody>
          <a:bodyPr/>
          <a:lstStyle/>
          <a:p>
            <a:pPr>
              <a:defRPr/>
            </a:pPr>
            <a:fld id="{D24F77C4-02E0-4DC7-A6D4-7DD30DEE437C}" type="slidenum">
              <a:rPr lang="en-US" smtClean="0"/>
              <a:pPr>
                <a:defRPr/>
              </a:pPr>
              <a:t>25</a:t>
            </a:fld>
            <a:endParaRPr lang="en-US"/>
          </a:p>
        </p:txBody>
      </p:sp>
      <p:pic>
        <p:nvPicPr>
          <p:cNvPr id="21521" name="Picture 8" descr="20051114164423"/>
          <p:cNvPicPr>
            <a:picLocks noChangeAspect="1" noChangeArrowheads="1"/>
          </p:cNvPicPr>
          <p:nvPr/>
        </p:nvPicPr>
        <p:blipFill>
          <a:blip r:embed="rId3" cstate="print"/>
          <a:srcRect t="18417" b="18417"/>
          <a:stretch>
            <a:fillRect/>
          </a:stretch>
        </p:blipFill>
        <p:spPr bwMode="auto">
          <a:xfrm>
            <a:off x="228600" y="1600200"/>
            <a:ext cx="825500" cy="698500"/>
          </a:xfrm>
          <a:prstGeom prst="rect">
            <a:avLst/>
          </a:prstGeom>
          <a:noFill/>
          <a:ln w="9525">
            <a:noFill/>
            <a:miter lim="800000"/>
            <a:headEnd/>
            <a:tailEnd/>
          </a:ln>
        </p:spPr>
      </p:pic>
      <p:pic>
        <p:nvPicPr>
          <p:cNvPr id="21522" name="Picture 9" descr="20050818182855"/>
          <p:cNvPicPr>
            <a:picLocks noChangeAspect="1" noChangeArrowheads="1"/>
          </p:cNvPicPr>
          <p:nvPr/>
        </p:nvPicPr>
        <p:blipFill>
          <a:blip r:embed="rId4" cstate="print"/>
          <a:srcRect/>
          <a:stretch>
            <a:fillRect/>
          </a:stretch>
        </p:blipFill>
        <p:spPr bwMode="auto">
          <a:xfrm>
            <a:off x="381000" y="2209800"/>
            <a:ext cx="800100" cy="762000"/>
          </a:xfrm>
          <a:prstGeom prst="rect">
            <a:avLst/>
          </a:prstGeom>
          <a:noFill/>
          <a:ln w="9525">
            <a:noFill/>
            <a:miter lim="800000"/>
            <a:headEnd/>
            <a:tailEnd/>
          </a:ln>
        </p:spPr>
      </p:pic>
      <p:pic>
        <p:nvPicPr>
          <p:cNvPr id="21523" name="Picture 10" descr="20050818184747"/>
          <p:cNvPicPr>
            <a:picLocks noChangeAspect="1" noChangeArrowheads="1"/>
          </p:cNvPicPr>
          <p:nvPr/>
        </p:nvPicPr>
        <p:blipFill>
          <a:blip r:embed="rId5" cstate="print"/>
          <a:srcRect l="1949" t="13043" r="50000" b="33043"/>
          <a:stretch>
            <a:fillRect/>
          </a:stretch>
        </p:blipFill>
        <p:spPr bwMode="auto">
          <a:xfrm>
            <a:off x="228600" y="2819400"/>
            <a:ext cx="850900" cy="673100"/>
          </a:xfrm>
          <a:prstGeom prst="rect">
            <a:avLst/>
          </a:prstGeom>
          <a:noFill/>
          <a:ln w="9525">
            <a:noFill/>
            <a:miter lim="800000"/>
            <a:headEnd/>
            <a:tailEnd/>
          </a:ln>
        </p:spPr>
      </p:pic>
      <p:pic>
        <p:nvPicPr>
          <p:cNvPr id="21524" name="Picture 11" descr="20051115112720"/>
          <p:cNvPicPr>
            <a:picLocks noChangeAspect="1" noChangeArrowheads="1"/>
          </p:cNvPicPr>
          <p:nvPr/>
        </p:nvPicPr>
        <p:blipFill>
          <a:blip r:embed="rId6" cstate="print"/>
          <a:srcRect/>
          <a:stretch>
            <a:fillRect/>
          </a:stretch>
        </p:blipFill>
        <p:spPr bwMode="auto">
          <a:xfrm>
            <a:off x="304800" y="3581400"/>
            <a:ext cx="800100" cy="596900"/>
          </a:xfrm>
          <a:prstGeom prst="rect">
            <a:avLst/>
          </a:prstGeom>
          <a:noFill/>
          <a:ln w="9525">
            <a:noFill/>
            <a:miter lim="800000"/>
            <a:headEnd/>
            <a:tailEnd/>
          </a:ln>
        </p:spPr>
      </p:pic>
      <p:pic>
        <p:nvPicPr>
          <p:cNvPr id="21525" name="Picture 12" descr="Charibdisadultfem"/>
          <p:cNvPicPr>
            <a:picLocks noChangeAspect="1" noChangeArrowheads="1"/>
          </p:cNvPicPr>
          <p:nvPr/>
        </p:nvPicPr>
        <p:blipFill>
          <a:blip r:embed="rId7" cstate="print"/>
          <a:srcRect/>
          <a:stretch>
            <a:fillRect/>
          </a:stretch>
        </p:blipFill>
        <p:spPr bwMode="auto">
          <a:xfrm>
            <a:off x="152400" y="4343400"/>
            <a:ext cx="774700" cy="698500"/>
          </a:xfrm>
          <a:prstGeom prst="rect">
            <a:avLst/>
          </a:prstGeom>
          <a:noFill/>
          <a:ln w="9525">
            <a:noFill/>
            <a:miter lim="800000"/>
            <a:headEnd/>
            <a:tailEnd/>
          </a:ln>
        </p:spPr>
      </p:pic>
      <p:pic>
        <p:nvPicPr>
          <p:cNvPr id="21526" name="Picture 13" descr="PetrolisthesA"/>
          <p:cNvPicPr>
            <a:picLocks noChangeAspect="1" noChangeArrowheads="1"/>
          </p:cNvPicPr>
          <p:nvPr/>
        </p:nvPicPr>
        <p:blipFill>
          <a:blip r:embed="rId8" cstate="print"/>
          <a:srcRect/>
          <a:stretch>
            <a:fillRect/>
          </a:stretch>
        </p:blipFill>
        <p:spPr bwMode="auto">
          <a:xfrm>
            <a:off x="381000" y="4495800"/>
            <a:ext cx="812800" cy="749300"/>
          </a:xfrm>
          <a:prstGeom prst="rect">
            <a:avLst/>
          </a:prstGeom>
          <a:noFill/>
          <a:ln w="9525">
            <a:noFill/>
            <a:miter lim="800000"/>
            <a:headEnd/>
            <a:tailEnd/>
          </a:ln>
        </p:spPr>
      </p:pic>
      <p:pic>
        <p:nvPicPr>
          <p:cNvPr id="21527" name="Picture 14" descr="Clacustre"/>
          <p:cNvPicPr>
            <a:picLocks noChangeAspect="1" noChangeArrowheads="1"/>
          </p:cNvPicPr>
          <p:nvPr/>
        </p:nvPicPr>
        <p:blipFill>
          <a:blip r:embed="rId9" cstate="print"/>
          <a:srcRect/>
          <a:stretch>
            <a:fillRect/>
          </a:stretch>
        </p:blipFill>
        <p:spPr bwMode="auto">
          <a:xfrm>
            <a:off x="228600" y="5181600"/>
            <a:ext cx="850900" cy="622300"/>
          </a:xfrm>
          <a:prstGeom prst="rect">
            <a:avLst/>
          </a:prstGeom>
          <a:noFill/>
          <a:ln w="9525">
            <a:noFill/>
            <a:miter lim="800000"/>
            <a:headEnd/>
            <a:tailEnd/>
          </a:ln>
        </p:spPr>
      </p:pic>
      <p:pic>
        <p:nvPicPr>
          <p:cNvPr id="21528" name="Picture 15" descr="ligia1"/>
          <p:cNvPicPr>
            <a:picLocks noChangeAspect="1" noChangeArrowheads="1"/>
          </p:cNvPicPr>
          <p:nvPr/>
        </p:nvPicPr>
        <p:blipFill>
          <a:blip r:embed="rId10" cstate="print"/>
          <a:srcRect l="12917" r="13809" b="10667"/>
          <a:stretch>
            <a:fillRect/>
          </a:stretch>
        </p:blipFill>
        <p:spPr bwMode="auto">
          <a:xfrm>
            <a:off x="304800" y="5715000"/>
            <a:ext cx="825500" cy="685800"/>
          </a:xfrm>
          <a:prstGeom prst="rect">
            <a:avLst/>
          </a:prstGeom>
          <a:noFill/>
          <a:ln w="9525">
            <a:noFill/>
            <a:miter lim="800000"/>
            <a:headEnd/>
            <a:tailEnd/>
          </a:ln>
        </p:spPr>
      </p:pic>
      <p:pic>
        <p:nvPicPr>
          <p:cNvPr id="21529" name="Picture 16" descr="Balanus%20amphitrite"/>
          <p:cNvPicPr>
            <a:picLocks noChangeAspect="1" noChangeArrowheads="1"/>
          </p:cNvPicPr>
          <p:nvPr/>
        </p:nvPicPr>
        <p:blipFill>
          <a:blip r:embed="rId11" cstate="print"/>
          <a:srcRect l="29988" t="6818" r="10733" b="13908"/>
          <a:stretch>
            <a:fillRect/>
          </a:stretch>
        </p:blipFill>
        <p:spPr bwMode="auto">
          <a:xfrm>
            <a:off x="1143000" y="1524000"/>
            <a:ext cx="825500" cy="774700"/>
          </a:xfrm>
          <a:prstGeom prst="rect">
            <a:avLst/>
          </a:prstGeom>
          <a:noFill/>
          <a:ln w="9525">
            <a:noFill/>
            <a:miter lim="800000"/>
            <a:headEnd/>
            <a:tailEnd/>
          </a:ln>
        </p:spPr>
      </p:pic>
      <p:pic>
        <p:nvPicPr>
          <p:cNvPr id="21530" name="gallerylarge" descr="http://www.museum.wa.gov.au/DAMPIER/images/explore/crustacean/triangularbarnacle/triangularbarnacle03.jpg"/>
          <p:cNvPicPr>
            <a:picLocks noChangeAspect="1" noChangeArrowheads="1"/>
          </p:cNvPicPr>
          <p:nvPr/>
        </p:nvPicPr>
        <p:blipFill>
          <a:blip r:embed="rId12" cstate="print"/>
          <a:srcRect l="10294"/>
          <a:stretch>
            <a:fillRect/>
          </a:stretch>
        </p:blipFill>
        <p:spPr bwMode="auto">
          <a:xfrm>
            <a:off x="1447800" y="2133600"/>
            <a:ext cx="609600" cy="482600"/>
          </a:xfrm>
          <a:prstGeom prst="rect">
            <a:avLst/>
          </a:prstGeom>
          <a:noFill/>
          <a:ln w="9525">
            <a:noFill/>
            <a:miter lim="800000"/>
            <a:headEnd/>
            <a:tailEnd/>
          </a:ln>
        </p:spPr>
      </p:pic>
      <p:pic>
        <p:nvPicPr>
          <p:cNvPr id="21531" name="Picture 18" descr="http://www2.bishopmuseum.org/dargis/esri/images/Balanus%20reticulatus.jpg"/>
          <p:cNvPicPr>
            <a:picLocks noChangeAspect="1" noChangeArrowheads="1"/>
          </p:cNvPicPr>
          <p:nvPr/>
        </p:nvPicPr>
        <p:blipFill>
          <a:blip r:embed="rId13" cstate="print"/>
          <a:srcRect t="7820" b="6888"/>
          <a:stretch>
            <a:fillRect/>
          </a:stretch>
        </p:blipFill>
        <p:spPr bwMode="auto">
          <a:xfrm>
            <a:off x="1143000" y="2590800"/>
            <a:ext cx="749300" cy="444500"/>
          </a:xfrm>
          <a:prstGeom prst="rect">
            <a:avLst/>
          </a:prstGeom>
          <a:noFill/>
          <a:ln w="9525">
            <a:noFill/>
            <a:miter lim="800000"/>
            <a:headEnd/>
            <a:tailEnd/>
          </a:ln>
        </p:spPr>
      </p:pic>
      <p:pic>
        <p:nvPicPr>
          <p:cNvPr id="21532" name="Picture 19" descr="Megabalanus coccopoma Titan Acorn Barnacle"/>
          <p:cNvPicPr>
            <a:picLocks noChangeAspect="1" noChangeArrowheads="1"/>
          </p:cNvPicPr>
          <p:nvPr/>
        </p:nvPicPr>
        <p:blipFill>
          <a:blip r:embed="rId14" cstate="print"/>
          <a:srcRect/>
          <a:stretch>
            <a:fillRect/>
          </a:stretch>
        </p:blipFill>
        <p:spPr bwMode="auto">
          <a:xfrm>
            <a:off x="2057400" y="2286000"/>
            <a:ext cx="863600" cy="685800"/>
          </a:xfrm>
          <a:prstGeom prst="rect">
            <a:avLst/>
          </a:prstGeom>
          <a:noFill/>
          <a:ln w="9525">
            <a:noFill/>
            <a:miter lim="800000"/>
            <a:headEnd/>
            <a:tailEnd/>
          </a:ln>
        </p:spPr>
      </p:pic>
      <p:pic>
        <p:nvPicPr>
          <p:cNvPr id="21533" name="Picture 2" descr="F:\River Report Year 2\EXOTICS 2009\Penaeus-mondon_by-M.-Watkin.jpg"/>
          <p:cNvPicPr>
            <a:picLocks noChangeAspect="1" noChangeArrowheads="1"/>
          </p:cNvPicPr>
          <p:nvPr/>
        </p:nvPicPr>
        <p:blipFill>
          <a:blip r:embed="rId15" cstate="print"/>
          <a:srcRect l="5479"/>
          <a:stretch>
            <a:fillRect/>
          </a:stretch>
        </p:blipFill>
        <p:spPr bwMode="auto">
          <a:xfrm>
            <a:off x="1981200" y="2971800"/>
            <a:ext cx="1371600" cy="600075"/>
          </a:xfrm>
          <a:prstGeom prst="rect">
            <a:avLst/>
          </a:prstGeom>
          <a:noFill/>
          <a:ln w="38100">
            <a:noFill/>
            <a:miter lim="800000"/>
            <a:headEnd/>
            <a:tailEnd/>
          </a:ln>
        </p:spPr>
      </p:pic>
      <p:pic>
        <p:nvPicPr>
          <p:cNvPr id="21534" name="Picture 20" descr="20060203151344"/>
          <p:cNvPicPr>
            <a:picLocks noChangeAspect="1" noChangeArrowheads="1"/>
          </p:cNvPicPr>
          <p:nvPr/>
        </p:nvPicPr>
        <p:blipFill>
          <a:blip r:embed="rId16" cstate="print"/>
          <a:srcRect/>
          <a:stretch>
            <a:fillRect/>
          </a:stretch>
        </p:blipFill>
        <p:spPr bwMode="auto">
          <a:xfrm>
            <a:off x="1219200" y="2971800"/>
            <a:ext cx="914400" cy="444500"/>
          </a:xfrm>
          <a:prstGeom prst="rect">
            <a:avLst/>
          </a:prstGeom>
          <a:noFill/>
          <a:ln w="9525">
            <a:noFill/>
            <a:miter lim="800000"/>
            <a:headEnd/>
            <a:tailEnd/>
          </a:ln>
        </p:spPr>
      </p:pic>
      <p:pic>
        <p:nvPicPr>
          <p:cNvPr id="21535" name="Picture 21" descr="20051102112104"/>
          <p:cNvPicPr>
            <a:picLocks noChangeAspect="1" noChangeArrowheads="1"/>
          </p:cNvPicPr>
          <p:nvPr/>
        </p:nvPicPr>
        <p:blipFill>
          <a:blip r:embed="rId17" cstate="print"/>
          <a:srcRect/>
          <a:stretch>
            <a:fillRect/>
          </a:stretch>
        </p:blipFill>
        <p:spPr bwMode="auto">
          <a:xfrm>
            <a:off x="2057400" y="3429000"/>
            <a:ext cx="901700" cy="469900"/>
          </a:xfrm>
          <a:prstGeom prst="rect">
            <a:avLst/>
          </a:prstGeom>
          <a:noFill/>
          <a:ln w="9525">
            <a:noFill/>
            <a:miter lim="800000"/>
            <a:headEnd/>
            <a:tailEnd/>
          </a:ln>
        </p:spPr>
      </p:pic>
      <p:pic>
        <p:nvPicPr>
          <p:cNvPr id="21536" name="Picture 22" descr="Oreochromis aureus"/>
          <p:cNvPicPr>
            <a:picLocks noChangeAspect="1" noChangeArrowheads="1"/>
          </p:cNvPicPr>
          <p:nvPr/>
        </p:nvPicPr>
        <p:blipFill>
          <a:blip r:embed="rId18" cstate="print"/>
          <a:srcRect/>
          <a:stretch>
            <a:fillRect/>
          </a:stretch>
        </p:blipFill>
        <p:spPr bwMode="auto">
          <a:xfrm>
            <a:off x="1066800" y="3657600"/>
            <a:ext cx="1147763" cy="533400"/>
          </a:xfrm>
          <a:prstGeom prst="rect">
            <a:avLst/>
          </a:prstGeom>
          <a:noFill/>
          <a:ln w="38100">
            <a:noFill/>
            <a:miter lim="800000"/>
            <a:headEnd/>
            <a:tailEnd/>
          </a:ln>
        </p:spPr>
      </p:pic>
      <p:pic>
        <p:nvPicPr>
          <p:cNvPr id="21537" name="Picture 23" descr="20051102124305"/>
          <p:cNvPicPr>
            <a:picLocks noChangeAspect="1" noChangeArrowheads="1"/>
          </p:cNvPicPr>
          <p:nvPr/>
        </p:nvPicPr>
        <p:blipFill>
          <a:blip r:embed="rId19" cstate="print"/>
          <a:srcRect/>
          <a:stretch>
            <a:fillRect/>
          </a:stretch>
        </p:blipFill>
        <p:spPr bwMode="auto">
          <a:xfrm>
            <a:off x="1143000" y="4343400"/>
            <a:ext cx="1169988" cy="698500"/>
          </a:xfrm>
          <a:prstGeom prst="rect">
            <a:avLst/>
          </a:prstGeom>
          <a:noFill/>
          <a:ln w="38100">
            <a:noFill/>
            <a:miter lim="800000"/>
            <a:headEnd/>
            <a:tailEnd/>
          </a:ln>
        </p:spPr>
      </p:pic>
      <p:pic>
        <p:nvPicPr>
          <p:cNvPr id="21538" name="Picture 24" descr="20051102153912"/>
          <p:cNvPicPr>
            <a:picLocks noChangeAspect="1" noChangeArrowheads="1"/>
          </p:cNvPicPr>
          <p:nvPr/>
        </p:nvPicPr>
        <p:blipFill>
          <a:blip r:embed="rId20" cstate="print"/>
          <a:srcRect t="12500"/>
          <a:stretch>
            <a:fillRect/>
          </a:stretch>
        </p:blipFill>
        <p:spPr bwMode="auto">
          <a:xfrm>
            <a:off x="1143000" y="5181600"/>
            <a:ext cx="1176338" cy="685800"/>
          </a:xfrm>
          <a:prstGeom prst="rect">
            <a:avLst/>
          </a:prstGeom>
          <a:noFill/>
          <a:ln w="38100">
            <a:noFill/>
            <a:miter lim="800000"/>
            <a:headEnd/>
            <a:tailEnd/>
          </a:ln>
        </p:spPr>
      </p:pic>
      <p:pic>
        <p:nvPicPr>
          <p:cNvPr id="21539" name="Picture 25" descr="20051101115615"/>
          <p:cNvPicPr>
            <a:picLocks noChangeAspect="1" noChangeArrowheads="1"/>
          </p:cNvPicPr>
          <p:nvPr/>
        </p:nvPicPr>
        <p:blipFill>
          <a:blip r:embed="rId21" cstate="print"/>
          <a:srcRect b="7297"/>
          <a:stretch>
            <a:fillRect/>
          </a:stretch>
        </p:blipFill>
        <p:spPr bwMode="auto">
          <a:xfrm>
            <a:off x="2057400" y="1600200"/>
            <a:ext cx="914400" cy="546100"/>
          </a:xfrm>
          <a:prstGeom prst="rect">
            <a:avLst/>
          </a:prstGeom>
          <a:noFill/>
          <a:ln w="9525">
            <a:noFill/>
            <a:miter lim="800000"/>
            <a:headEnd/>
            <a:tailEnd/>
          </a:ln>
        </p:spPr>
      </p:pic>
      <p:pic>
        <p:nvPicPr>
          <p:cNvPr id="21540" name="Picture 26" descr="20050819140848"/>
          <p:cNvPicPr>
            <a:picLocks noChangeAspect="1" noChangeArrowheads="1"/>
          </p:cNvPicPr>
          <p:nvPr/>
        </p:nvPicPr>
        <p:blipFill>
          <a:blip r:embed="rId22" cstate="print"/>
          <a:srcRect/>
          <a:stretch>
            <a:fillRect/>
          </a:stretch>
        </p:blipFill>
        <p:spPr bwMode="auto">
          <a:xfrm>
            <a:off x="2286000" y="4343400"/>
            <a:ext cx="914400" cy="596900"/>
          </a:xfrm>
          <a:prstGeom prst="rect">
            <a:avLst/>
          </a:prstGeom>
          <a:noFill/>
          <a:ln w="9525">
            <a:noFill/>
            <a:miter lim="800000"/>
            <a:headEnd/>
            <a:tailEnd/>
          </a:ln>
        </p:spPr>
      </p:pic>
      <p:pic>
        <p:nvPicPr>
          <p:cNvPr id="21541" name="Picture 27" descr="moromoro"/>
          <p:cNvPicPr>
            <a:picLocks noChangeAspect="1" noChangeArrowheads="1"/>
          </p:cNvPicPr>
          <p:nvPr/>
        </p:nvPicPr>
        <p:blipFill>
          <a:blip r:embed="rId23" cstate="print"/>
          <a:srcRect/>
          <a:stretch>
            <a:fillRect/>
          </a:stretch>
        </p:blipFill>
        <p:spPr bwMode="auto">
          <a:xfrm>
            <a:off x="3048000" y="1524000"/>
            <a:ext cx="914400" cy="596900"/>
          </a:xfrm>
          <a:prstGeom prst="rect">
            <a:avLst/>
          </a:prstGeom>
          <a:noFill/>
          <a:ln w="9525">
            <a:noFill/>
            <a:miter lim="800000"/>
            <a:headEnd/>
            <a:tailEnd/>
          </a:ln>
        </p:spPr>
      </p:pic>
      <p:pic>
        <p:nvPicPr>
          <p:cNvPr id="21542" name="Picture 28" descr="20051104142156"/>
          <p:cNvPicPr>
            <a:picLocks noChangeAspect="1" noChangeArrowheads="1"/>
          </p:cNvPicPr>
          <p:nvPr/>
        </p:nvPicPr>
        <p:blipFill>
          <a:blip r:embed="rId24" cstate="print"/>
          <a:srcRect/>
          <a:stretch>
            <a:fillRect/>
          </a:stretch>
        </p:blipFill>
        <p:spPr bwMode="auto">
          <a:xfrm>
            <a:off x="2895600" y="2209800"/>
            <a:ext cx="914400" cy="393700"/>
          </a:xfrm>
          <a:prstGeom prst="rect">
            <a:avLst/>
          </a:prstGeom>
          <a:noFill/>
          <a:ln w="9525">
            <a:noFill/>
            <a:miter lim="800000"/>
            <a:headEnd/>
            <a:tailEnd/>
          </a:ln>
        </p:spPr>
      </p:pic>
      <p:pic>
        <p:nvPicPr>
          <p:cNvPr id="21543" name="Picture 29" descr="Hypostomus_plecostomus_2.jpg (35kb)"/>
          <p:cNvPicPr>
            <a:picLocks noChangeAspect="1" noChangeArrowheads="1"/>
          </p:cNvPicPr>
          <p:nvPr/>
        </p:nvPicPr>
        <p:blipFill>
          <a:blip r:embed="rId25" cstate="print"/>
          <a:srcRect r="6522" b="7440"/>
          <a:stretch>
            <a:fillRect/>
          </a:stretch>
        </p:blipFill>
        <p:spPr bwMode="auto">
          <a:xfrm>
            <a:off x="2971800" y="2590800"/>
            <a:ext cx="850900" cy="546100"/>
          </a:xfrm>
          <a:prstGeom prst="rect">
            <a:avLst/>
          </a:prstGeom>
          <a:noFill/>
          <a:ln w="9525">
            <a:noFill/>
            <a:miter lim="800000"/>
            <a:headEnd/>
            <a:tailEnd/>
          </a:ln>
        </p:spPr>
      </p:pic>
      <p:pic>
        <p:nvPicPr>
          <p:cNvPr id="21544" name="Picture 30"/>
          <p:cNvPicPr>
            <a:picLocks noChangeAspect="1" noChangeArrowheads="1"/>
          </p:cNvPicPr>
          <p:nvPr/>
        </p:nvPicPr>
        <p:blipFill>
          <a:blip r:embed="rId26" cstate="print"/>
          <a:srcRect/>
          <a:stretch>
            <a:fillRect/>
          </a:stretch>
        </p:blipFill>
        <p:spPr bwMode="auto">
          <a:xfrm>
            <a:off x="2971800" y="3352800"/>
            <a:ext cx="914400" cy="393700"/>
          </a:xfrm>
          <a:prstGeom prst="rect">
            <a:avLst/>
          </a:prstGeom>
          <a:noFill/>
          <a:ln w="9525">
            <a:noFill/>
            <a:miter lim="800000"/>
            <a:headEnd/>
            <a:tailEnd/>
          </a:ln>
        </p:spPr>
      </p:pic>
      <p:pic>
        <p:nvPicPr>
          <p:cNvPr id="21545" name="Picture 31" descr="20051104142551"/>
          <p:cNvPicPr>
            <a:picLocks noChangeAspect="1" noChangeArrowheads="1"/>
          </p:cNvPicPr>
          <p:nvPr/>
        </p:nvPicPr>
        <p:blipFill>
          <a:blip r:embed="rId27" cstate="print"/>
          <a:srcRect/>
          <a:stretch>
            <a:fillRect/>
          </a:stretch>
        </p:blipFill>
        <p:spPr bwMode="auto">
          <a:xfrm>
            <a:off x="2971800" y="3810000"/>
            <a:ext cx="914400" cy="635000"/>
          </a:xfrm>
          <a:prstGeom prst="rect">
            <a:avLst/>
          </a:prstGeom>
          <a:noFill/>
          <a:ln w="9525">
            <a:noFill/>
            <a:miter lim="800000"/>
            <a:headEnd/>
            <a:tailEnd/>
          </a:ln>
        </p:spPr>
      </p:pic>
      <p:pic>
        <p:nvPicPr>
          <p:cNvPr id="21546" name="Picture 32" descr="20050818185656"/>
          <p:cNvPicPr>
            <a:picLocks noChangeAspect="1" noChangeArrowheads="1"/>
          </p:cNvPicPr>
          <p:nvPr/>
        </p:nvPicPr>
        <p:blipFill>
          <a:blip r:embed="rId28" cstate="print"/>
          <a:srcRect/>
          <a:stretch>
            <a:fillRect/>
          </a:stretch>
        </p:blipFill>
        <p:spPr bwMode="auto">
          <a:xfrm>
            <a:off x="5029200" y="1524000"/>
            <a:ext cx="838200" cy="558800"/>
          </a:xfrm>
          <a:prstGeom prst="rect">
            <a:avLst/>
          </a:prstGeom>
          <a:noFill/>
          <a:ln w="9525">
            <a:noFill/>
            <a:miter lim="800000"/>
            <a:headEnd/>
            <a:tailEnd/>
          </a:ln>
        </p:spPr>
      </p:pic>
      <p:pic>
        <p:nvPicPr>
          <p:cNvPr id="21547" name="Picture 33" descr="20051110110923"/>
          <p:cNvPicPr>
            <a:picLocks noChangeAspect="1" noChangeArrowheads="1"/>
          </p:cNvPicPr>
          <p:nvPr/>
        </p:nvPicPr>
        <p:blipFill>
          <a:blip r:embed="rId29" cstate="print"/>
          <a:srcRect/>
          <a:stretch>
            <a:fillRect/>
          </a:stretch>
        </p:blipFill>
        <p:spPr bwMode="auto">
          <a:xfrm>
            <a:off x="2374900" y="5080000"/>
            <a:ext cx="825500" cy="558800"/>
          </a:xfrm>
          <a:prstGeom prst="rect">
            <a:avLst/>
          </a:prstGeom>
          <a:noFill/>
          <a:ln w="9525">
            <a:noFill/>
            <a:miter lim="800000"/>
            <a:headEnd/>
            <a:tailEnd/>
          </a:ln>
        </p:spPr>
      </p:pic>
      <p:pic>
        <p:nvPicPr>
          <p:cNvPr id="21548" name="Picture 34" descr="20051116092352"/>
          <p:cNvPicPr>
            <a:picLocks noChangeAspect="1" noChangeArrowheads="1"/>
          </p:cNvPicPr>
          <p:nvPr/>
        </p:nvPicPr>
        <p:blipFill>
          <a:blip r:embed="rId30" cstate="print"/>
          <a:srcRect/>
          <a:stretch>
            <a:fillRect/>
          </a:stretch>
        </p:blipFill>
        <p:spPr bwMode="auto">
          <a:xfrm>
            <a:off x="2438400" y="5562600"/>
            <a:ext cx="812800" cy="660400"/>
          </a:xfrm>
          <a:prstGeom prst="rect">
            <a:avLst/>
          </a:prstGeom>
          <a:noFill/>
          <a:ln w="9525">
            <a:noFill/>
            <a:miter lim="800000"/>
            <a:headEnd/>
            <a:tailEnd/>
          </a:ln>
        </p:spPr>
      </p:pic>
      <p:pic>
        <p:nvPicPr>
          <p:cNvPr id="21549" name="Picture 35" descr="20051116095858"/>
          <p:cNvPicPr>
            <a:picLocks noChangeAspect="1" noChangeArrowheads="1"/>
          </p:cNvPicPr>
          <p:nvPr/>
        </p:nvPicPr>
        <p:blipFill>
          <a:blip r:embed="rId31" cstate="print"/>
          <a:srcRect/>
          <a:stretch>
            <a:fillRect/>
          </a:stretch>
        </p:blipFill>
        <p:spPr bwMode="auto">
          <a:xfrm>
            <a:off x="3124200" y="4648200"/>
            <a:ext cx="825500" cy="596900"/>
          </a:xfrm>
          <a:prstGeom prst="rect">
            <a:avLst/>
          </a:prstGeom>
          <a:noFill/>
          <a:ln w="9525">
            <a:noFill/>
            <a:miter lim="800000"/>
            <a:headEnd/>
            <a:tailEnd/>
          </a:ln>
        </p:spPr>
      </p:pic>
      <p:pic>
        <p:nvPicPr>
          <p:cNvPr id="21550" name="Picture 36" descr="Utterbackia imbecillis (Say, 1829) Paper Pondshell"/>
          <p:cNvPicPr>
            <a:picLocks noChangeAspect="1" noChangeArrowheads="1"/>
          </p:cNvPicPr>
          <p:nvPr/>
        </p:nvPicPr>
        <p:blipFill>
          <a:blip r:embed="rId32" cstate="print"/>
          <a:srcRect/>
          <a:stretch>
            <a:fillRect/>
          </a:stretch>
        </p:blipFill>
        <p:spPr bwMode="auto">
          <a:xfrm>
            <a:off x="3835400" y="2197100"/>
            <a:ext cx="812800" cy="698500"/>
          </a:xfrm>
          <a:prstGeom prst="rect">
            <a:avLst/>
          </a:prstGeom>
          <a:noFill/>
          <a:ln w="9525">
            <a:noFill/>
            <a:miter lim="800000"/>
            <a:headEnd/>
            <a:tailEnd/>
          </a:ln>
        </p:spPr>
      </p:pic>
      <p:pic>
        <p:nvPicPr>
          <p:cNvPr id="21551" name="Picture 37" descr="Melanoides tuberculata (Müller, 1774) Red-rim Melania"/>
          <p:cNvPicPr>
            <a:picLocks noChangeAspect="1" noChangeArrowheads="1"/>
          </p:cNvPicPr>
          <p:nvPr/>
        </p:nvPicPr>
        <p:blipFill>
          <a:blip r:embed="rId33" cstate="print"/>
          <a:srcRect l="5458" t="5513" b="7156"/>
          <a:stretch>
            <a:fillRect/>
          </a:stretch>
        </p:blipFill>
        <p:spPr bwMode="auto">
          <a:xfrm>
            <a:off x="3962400" y="2895600"/>
            <a:ext cx="901700" cy="850900"/>
          </a:xfrm>
          <a:prstGeom prst="rect">
            <a:avLst/>
          </a:prstGeom>
          <a:noFill/>
          <a:ln w="9525">
            <a:noFill/>
            <a:miter lim="800000"/>
            <a:headEnd/>
            <a:tailEnd/>
          </a:ln>
        </p:spPr>
      </p:pic>
      <p:pic>
        <p:nvPicPr>
          <p:cNvPr id="21552" name="Picture 38" descr="Melanoides turricula (I. Lea, 1850)"/>
          <p:cNvPicPr>
            <a:picLocks noChangeAspect="1" noChangeArrowheads="1"/>
          </p:cNvPicPr>
          <p:nvPr/>
        </p:nvPicPr>
        <p:blipFill>
          <a:blip r:embed="rId34" cstate="print"/>
          <a:srcRect/>
          <a:stretch>
            <a:fillRect/>
          </a:stretch>
        </p:blipFill>
        <p:spPr bwMode="auto">
          <a:xfrm>
            <a:off x="4800600" y="3581400"/>
            <a:ext cx="825500" cy="317500"/>
          </a:xfrm>
          <a:prstGeom prst="rect">
            <a:avLst/>
          </a:prstGeom>
          <a:noFill/>
          <a:ln w="9525">
            <a:noFill/>
            <a:miter lim="800000"/>
            <a:headEnd/>
            <a:tailEnd/>
          </a:ln>
        </p:spPr>
      </p:pic>
      <p:pic>
        <p:nvPicPr>
          <p:cNvPr id="21553" name="Picture 39" descr="Fresh dead Pomacea diffusa "/>
          <p:cNvPicPr>
            <a:picLocks noChangeAspect="1" noChangeArrowheads="1"/>
          </p:cNvPicPr>
          <p:nvPr/>
        </p:nvPicPr>
        <p:blipFill>
          <a:blip r:embed="rId35" cstate="print"/>
          <a:srcRect/>
          <a:stretch>
            <a:fillRect/>
          </a:stretch>
        </p:blipFill>
        <p:spPr bwMode="auto">
          <a:xfrm>
            <a:off x="4038600" y="3716338"/>
            <a:ext cx="690563" cy="766762"/>
          </a:xfrm>
          <a:prstGeom prst="rect">
            <a:avLst/>
          </a:prstGeom>
          <a:noFill/>
          <a:ln w="9525">
            <a:noFill/>
            <a:miter lim="800000"/>
            <a:headEnd/>
            <a:tailEnd/>
          </a:ln>
        </p:spPr>
      </p:pic>
      <p:pic>
        <p:nvPicPr>
          <p:cNvPr id="21554" name="Picture 40" descr="484"/>
          <p:cNvPicPr>
            <a:picLocks noChangeAspect="1" noChangeArrowheads="1"/>
          </p:cNvPicPr>
          <p:nvPr/>
        </p:nvPicPr>
        <p:blipFill>
          <a:blip r:embed="rId36" cstate="print"/>
          <a:srcRect r="11914" b="21739"/>
          <a:stretch>
            <a:fillRect/>
          </a:stretch>
        </p:blipFill>
        <p:spPr bwMode="auto">
          <a:xfrm>
            <a:off x="3886200" y="4538663"/>
            <a:ext cx="866775" cy="706437"/>
          </a:xfrm>
          <a:prstGeom prst="rect">
            <a:avLst/>
          </a:prstGeom>
          <a:noFill/>
          <a:ln w="9525">
            <a:noFill/>
            <a:miter lim="800000"/>
            <a:headEnd/>
            <a:tailEnd/>
          </a:ln>
        </p:spPr>
      </p:pic>
      <p:pic>
        <p:nvPicPr>
          <p:cNvPr id="21555" name="Picture 41" descr="20051115164030"/>
          <p:cNvPicPr>
            <a:picLocks noChangeAspect="1" noChangeArrowheads="1"/>
          </p:cNvPicPr>
          <p:nvPr/>
        </p:nvPicPr>
        <p:blipFill>
          <a:blip r:embed="rId37" cstate="print"/>
          <a:srcRect t="8421" b="9474"/>
          <a:stretch>
            <a:fillRect/>
          </a:stretch>
        </p:blipFill>
        <p:spPr bwMode="auto">
          <a:xfrm>
            <a:off x="3381375" y="5334000"/>
            <a:ext cx="1114425" cy="914400"/>
          </a:xfrm>
          <a:prstGeom prst="rect">
            <a:avLst/>
          </a:prstGeom>
          <a:noFill/>
          <a:ln w="38100">
            <a:noFill/>
            <a:miter lim="800000"/>
            <a:headEnd/>
            <a:tailEnd/>
          </a:ln>
        </p:spPr>
      </p:pic>
      <p:pic>
        <p:nvPicPr>
          <p:cNvPr id="21556" name="Picture 42" descr="20051114140735"/>
          <p:cNvPicPr>
            <a:picLocks noChangeAspect="1" noChangeArrowheads="1"/>
          </p:cNvPicPr>
          <p:nvPr/>
        </p:nvPicPr>
        <p:blipFill>
          <a:blip r:embed="rId38" cstate="print"/>
          <a:srcRect/>
          <a:stretch>
            <a:fillRect/>
          </a:stretch>
        </p:blipFill>
        <p:spPr bwMode="auto">
          <a:xfrm>
            <a:off x="4572000" y="5410200"/>
            <a:ext cx="841375" cy="717550"/>
          </a:xfrm>
          <a:prstGeom prst="rect">
            <a:avLst/>
          </a:prstGeom>
          <a:noFill/>
          <a:ln w="9525">
            <a:noFill/>
            <a:miter lim="800000"/>
            <a:headEnd/>
            <a:tailEnd/>
          </a:ln>
        </p:spPr>
      </p:pic>
      <p:pic>
        <p:nvPicPr>
          <p:cNvPr id="21557" name="Picture 44" descr="panhem3"/>
          <p:cNvPicPr>
            <a:picLocks noChangeAspect="1" noChangeArrowheads="1"/>
          </p:cNvPicPr>
          <p:nvPr/>
        </p:nvPicPr>
        <p:blipFill>
          <a:blip r:embed="rId39" cstate="print"/>
          <a:srcRect t="5539" b="8923"/>
          <a:stretch>
            <a:fillRect/>
          </a:stretch>
        </p:blipFill>
        <p:spPr bwMode="auto">
          <a:xfrm>
            <a:off x="7924800" y="4343400"/>
            <a:ext cx="841375" cy="815975"/>
          </a:xfrm>
          <a:prstGeom prst="rect">
            <a:avLst/>
          </a:prstGeom>
          <a:noFill/>
          <a:ln w="9525">
            <a:noFill/>
            <a:miter lim="800000"/>
            <a:headEnd/>
            <a:tailEnd/>
          </a:ln>
        </p:spPr>
      </p:pic>
      <p:pic>
        <p:nvPicPr>
          <p:cNvPr id="21558" name="Picture 45" descr="Photo by  WI DNR"/>
          <p:cNvPicPr>
            <a:picLocks noChangeAspect="1" noChangeArrowheads="1"/>
          </p:cNvPicPr>
          <p:nvPr/>
        </p:nvPicPr>
        <p:blipFill>
          <a:blip r:embed="rId40" cstate="print"/>
          <a:srcRect t="18246" r="32132" b="27853"/>
          <a:stretch>
            <a:fillRect/>
          </a:stretch>
        </p:blipFill>
        <p:spPr bwMode="auto">
          <a:xfrm>
            <a:off x="8077200" y="3581400"/>
            <a:ext cx="841375" cy="804863"/>
          </a:xfrm>
          <a:prstGeom prst="rect">
            <a:avLst/>
          </a:prstGeom>
          <a:noFill/>
          <a:ln w="9525">
            <a:noFill/>
            <a:miter lim="800000"/>
            <a:headEnd/>
            <a:tailEnd/>
          </a:ln>
        </p:spPr>
      </p:pic>
      <p:pic>
        <p:nvPicPr>
          <p:cNvPr id="21559" name="Picture 46" descr="nymcri2"/>
          <p:cNvPicPr>
            <a:picLocks noChangeAspect="1" noChangeArrowheads="1"/>
          </p:cNvPicPr>
          <p:nvPr/>
        </p:nvPicPr>
        <p:blipFill>
          <a:blip r:embed="rId41" cstate="print"/>
          <a:srcRect t="5809" r="24055" b="23860"/>
          <a:stretch>
            <a:fillRect/>
          </a:stretch>
        </p:blipFill>
        <p:spPr bwMode="auto">
          <a:xfrm>
            <a:off x="8077200" y="2286000"/>
            <a:ext cx="841375" cy="741363"/>
          </a:xfrm>
          <a:prstGeom prst="rect">
            <a:avLst/>
          </a:prstGeom>
          <a:noFill/>
          <a:ln w="9525">
            <a:noFill/>
            <a:miter lim="800000"/>
            <a:headEnd/>
            <a:tailEnd/>
          </a:ln>
        </p:spPr>
      </p:pic>
      <p:pic>
        <p:nvPicPr>
          <p:cNvPr id="21560" name="Picture 47" descr="20071001205456"/>
          <p:cNvPicPr>
            <a:picLocks noChangeAspect="1" noChangeArrowheads="1"/>
          </p:cNvPicPr>
          <p:nvPr/>
        </p:nvPicPr>
        <p:blipFill>
          <a:blip r:embed="rId42" cstate="print"/>
          <a:srcRect/>
          <a:stretch>
            <a:fillRect/>
          </a:stretch>
        </p:blipFill>
        <p:spPr bwMode="auto">
          <a:xfrm>
            <a:off x="7924800" y="2971800"/>
            <a:ext cx="841375" cy="641350"/>
          </a:xfrm>
          <a:prstGeom prst="rect">
            <a:avLst/>
          </a:prstGeom>
          <a:noFill/>
          <a:ln w="9525">
            <a:noFill/>
            <a:miter lim="800000"/>
            <a:headEnd/>
            <a:tailEnd/>
          </a:ln>
        </p:spPr>
      </p:pic>
      <p:pic>
        <p:nvPicPr>
          <p:cNvPr id="21561" name="Picture 48" descr="20071213214550"/>
          <p:cNvPicPr>
            <a:picLocks noChangeAspect="1" noChangeArrowheads="1"/>
          </p:cNvPicPr>
          <p:nvPr/>
        </p:nvPicPr>
        <p:blipFill>
          <a:blip r:embed="rId43" cstate="print"/>
          <a:srcRect/>
          <a:stretch>
            <a:fillRect/>
          </a:stretch>
        </p:blipFill>
        <p:spPr bwMode="auto">
          <a:xfrm>
            <a:off x="6934200" y="5486400"/>
            <a:ext cx="841375" cy="641350"/>
          </a:xfrm>
          <a:prstGeom prst="rect">
            <a:avLst/>
          </a:prstGeom>
          <a:noFill/>
          <a:ln w="9525">
            <a:noFill/>
            <a:miter lim="800000"/>
            <a:headEnd/>
            <a:tailEnd/>
          </a:ln>
        </p:spPr>
      </p:pic>
      <p:pic>
        <p:nvPicPr>
          <p:cNvPr id="21562" name="Picture 49" descr="marsh dewflower, Murdannia keisak  (Commelinales: Commelinaceae)"/>
          <p:cNvPicPr>
            <a:picLocks noChangeAspect="1" noChangeArrowheads="1"/>
          </p:cNvPicPr>
          <p:nvPr/>
        </p:nvPicPr>
        <p:blipFill>
          <a:blip r:embed="rId44" cstate="print"/>
          <a:srcRect t="7637" r="7372" b="23230"/>
          <a:stretch>
            <a:fillRect/>
          </a:stretch>
        </p:blipFill>
        <p:spPr bwMode="auto">
          <a:xfrm>
            <a:off x="7010400" y="3657600"/>
            <a:ext cx="841375" cy="841375"/>
          </a:xfrm>
          <a:prstGeom prst="rect">
            <a:avLst/>
          </a:prstGeom>
          <a:noFill/>
          <a:ln w="9525">
            <a:noFill/>
            <a:miter lim="800000"/>
            <a:headEnd/>
            <a:tailEnd/>
          </a:ln>
        </p:spPr>
      </p:pic>
      <p:pic>
        <p:nvPicPr>
          <p:cNvPr id="21563" name="Picture 50" descr="water%20primrose[1]"/>
          <p:cNvPicPr>
            <a:picLocks noChangeAspect="1" noChangeArrowheads="1"/>
          </p:cNvPicPr>
          <p:nvPr/>
        </p:nvPicPr>
        <p:blipFill>
          <a:blip r:embed="rId45" cstate="print"/>
          <a:srcRect/>
          <a:stretch>
            <a:fillRect/>
          </a:stretch>
        </p:blipFill>
        <p:spPr bwMode="auto">
          <a:xfrm>
            <a:off x="7010400" y="4648200"/>
            <a:ext cx="841375" cy="625475"/>
          </a:xfrm>
          <a:prstGeom prst="rect">
            <a:avLst/>
          </a:prstGeom>
          <a:noFill/>
          <a:ln w="9525">
            <a:noFill/>
            <a:miter lim="800000"/>
            <a:headEnd/>
            <a:tailEnd/>
          </a:ln>
        </p:spPr>
      </p:pic>
      <p:pic>
        <p:nvPicPr>
          <p:cNvPr id="21564" name="Picture 51" descr="colesc"/>
          <p:cNvPicPr>
            <a:picLocks noChangeAspect="1" noChangeArrowheads="1"/>
          </p:cNvPicPr>
          <p:nvPr/>
        </p:nvPicPr>
        <p:blipFill>
          <a:blip r:embed="rId46" cstate="print"/>
          <a:srcRect l="16357" t="37990" r="38838"/>
          <a:stretch>
            <a:fillRect/>
          </a:stretch>
        </p:blipFill>
        <p:spPr bwMode="auto">
          <a:xfrm>
            <a:off x="7924800" y="1524000"/>
            <a:ext cx="812800" cy="774700"/>
          </a:xfrm>
          <a:prstGeom prst="rect">
            <a:avLst/>
          </a:prstGeom>
          <a:noFill/>
          <a:ln w="9525">
            <a:noFill/>
            <a:miter lim="800000"/>
            <a:headEnd/>
            <a:tailEnd/>
          </a:ln>
        </p:spPr>
      </p:pic>
      <p:pic>
        <p:nvPicPr>
          <p:cNvPr id="21565" name="Picture 52" descr="certha1"/>
          <p:cNvPicPr>
            <a:picLocks noChangeAspect="1" noChangeArrowheads="1"/>
          </p:cNvPicPr>
          <p:nvPr/>
        </p:nvPicPr>
        <p:blipFill>
          <a:blip r:embed="rId47" cstate="print"/>
          <a:srcRect l="13133" t="22162" r="47150" b="23248"/>
          <a:stretch>
            <a:fillRect/>
          </a:stretch>
        </p:blipFill>
        <p:spPr bwMode="auto">
          <a:xfrm>
            <a:off x="6248400" y="3962400"/>
            <a:ext cx="800100" cy="812800"/>
          </a:xfrm>
          <a:prstGeom prst="rect">
            <a:avLst/>
          </a:prstGeom>
          <a:noFill/>
          <a:ln w="9525">
            <a:noFill/>
            <a:miter lim="800000"/>
            <a:headEnd/>
            <a:tailEnd/>
          </a:ln>
        </p:spPr>
      </p:pic>
      <p:pic>
        <p:nvPicPr>
          <p:cNvPr id="21566" name="Picture 53" descr="20071008180750"/>
          <p:cNvPicPr>
            <a:picLocks noChangeAspect="1" noChangeArrowheads="1"/>
          </p:cNvPicPr>
          <p:nvPr/>
        </p:nvPicPr>
        <p:blipFill>
          <a:blip r:embed="rId48" cstate="print"/>
          <a:srcRect t="19250" b="22084"/>
          <a:stretch>
            <a:fillRect/>
          </a:stretch>
        </p:blipFill>
        <p:spPr bwMode="auto">
          <a:xfrm>
            <a:off x="6934200" y="3048000"/>
            <a:ext cx="841375" cy="646113"/>
          </a:xfrm>
          <a:prstGeom prst="rect">
            <a:avLst/>
          </a:prstGeom>
          <a:noFill/>
          <a:ln w="9525">
            <a:noFill/>
            <a:miter lim="800000"/>
            <a:headEnd/>
            <a:tailEnd/>
          </a:ln>
        </p:spPr>
      </p:pic>
      <p:pic>
        <p:nvPicPr>
          <p:cNvPr id="21567" name="Picture 54" descr="20071204153813"/>
          <p:cNvPicPr>
            <a:picLocks noChangeAspect="1" noChangeArrowheads="1"/>
          </p:cNvPicPr>
          <p:nvPr/>
        </p:nvPicPr>
        <p:blipFill>
          <a:blip r:embed="rId49" cstate="print"/>
          <a:srcRect/>
          <a:stretch>
            <a:fillRect/>
          </a:stretch>
        </p:blipFill>
        <p:spPr bwMode="auto">
          <a:xfrm>
            <a:off x="6324600" y="5029200"/>
            <a:ext cx="841375" cy="658813"/>
          </a:xfrm>
          <a:prstGeom prst="rect">
            <a:avLst/>
          </a:prstGeom>
          <a:noFill/>
          <a:ln w="9525">
            <a:noFill/>
            <a:miter lim="800000"/>
            <a:headEnd/>
            <a:tailEnd/>
          </a:ln>
        </p:spPr>
      </p:pic>
      <p:pic>
        <p:nvPicPr>
          <p:cNvPr id="21568" name="Picture 56" descr="Myosotella myosotis (Draparnaud, 1801) European Melampus"/>
          <p:cNvPicPr>
            <a:picLocks noChangeAspect="1" noChangeArrowheads="1"/>
          </p:cNvPicPr>
          <p:nvPr/>
        </p:nvPicPr>
        <p:blipFill>
          <a:blip r:embed="rId50" cstate="print"/>
          <a:srcRect t="15605" r="63103" b="49799"/>
          <a:stretch>
            <a:fillRect/>
          </a:stretch>
        </p:blipFill>
        <p:spPr bwMode="auto">
          <a:xfrm>
            <a:off x="4044950" y="1524000"/>
            <a:ext cx="831850" cy="628650"/>
          </a:xfrm>
          <a:prstGeom prst="rect">
            <a:avLst/>
          </a:prstGeom>
          <a:noFill/>
          <a:ln w="9525">
            <a:noFill/>
            <a:miter lim="800000"/>
            <a:headEnd/>
            <a:tailEnd/>
          </a:ln>
        </p:spPr>
      </p:pic>
      <p:pic>
        <p:nvPicPr>
          <p:cNvPr id="21569" name="Picture 57" descr="spectinata1"/>
          <p:cNvPicPr>
            <a:picLocks noChangeAspect="1" noChangeArrowheads="1"/>
          </p:cNvPicPr>
          <p:nvPr/>
        </p:nvPicPr>
        <p:blipFill>
          <a:blip r:embed="rId51" cstate="print"/>
          <a:srcRect/>
          <a:stretch>
            <a:fillRect/>
          </a:stretch>
        </p:blipFill>
        <p:spPr bwMode="auto">
          <a:xfrm>
            <a:off x="4953000" y="2133600"/>
            <a:ext cx="841375" cy="769938"/>
          </a:xfrm>
          <a:prstGeom prst="rect">
            <a:avLst/>
          </a:prstGeom>
          <a:noFill/>
          <a:ln w="9525">
            <a:noFill/>
            <a:miter lim="800000"/>
            <a:headEnd/>
            <a:tailEnd/>
          </a:ln>
        </p:spPr>
      </p:pic>
      <p:pic>
        <p:nvPicPr>
          <p:cNvPr id="21570" name="Picture 58" descr="http://tbn0.google.com/images?q=tbn:w4irSyYQwpCNQM:http://www.shellmuseum.org/Shells/martesiaNEWWM2.jpg">
            <a:hlinkClick r:id="rId52"/>
          </p:cNvPr>
          <p:cNvPicPr>
            <a:picLocks noChangeAspect="1" noChangeArrowheads="1"/>
          </p:cNvPicPr>
          <p:nvPr/>
        </p:nvPicPr>
        <p:blipFill>
          <a:blip r:embed="rId53" cstate="print"/>
          <a:srcRect r="4703"/>
          <a:stretch>
            <a:fillRect/>
          </a:stretch>
        </p:blipFill>
        <p:spPr bwMode="auto">
          <a:xfrm>
            <a:off x="4953000" y="2895600"/>
            <a:ext cx="841375" cy="712788"/>
          </a:xfrm>
          <a:prstGeom prst="rect">
            <a:avLst/>
          </a:prstGeom>
          <a:noFill/>
          <a:ln w="9525">
            <a:noFill/>
            <a:miter lim="800000"/>
            <a:headEnd/>
            <a:tailEnd/>
          </a:ln>
        </p:spPr>
      </p:pic>
      <p:pic>
        <p:nvPicPr>
          <p:cNvPr id="21571" name="Picture 59" descr="20071004175200"/>
          <p:cNvPicPr>
            <a:picLocks noChangeAspect="1" noChangeArrowheads="1"/>
          </p:cNvPicPr>
          <p:nvPr/>
        </p:nvPicPr>
        <p:blipFill>
          <a:blip r:embed="rId54" cstate="print"/>
          <a:srcRect/>
          <a:stretch>
            <a:fillRect/>
          </a:stretch>
        </p:blipFill>
        <p:spPr bwMode="auto">
          <a:xfrm>
            <a:off x="5638800" y="5638800"/>
            <a:ext cx="841375" cy="558800"/>
          </a:xfrm>
          <a:prstGeom prst="rect">
            <a:avLst/>
          </a:prstGeom>
          <a:noFill/>
          <a:ln w="9525">
            <a:noFill/>
            <a:miter lim="800000"/>
            <a:headEnd/>
            <a:tailEnd/>
          </a:ln>
        </p:spPr>
      </p:pic>
      <p:pic>
        <p:nvPicPr>
          <p:cNvPr id="21572" name="Picture 60" descr="Brachiaria_mutica"/>
          <p:cNvPicPr>
            <a:picLocks noChangeAspect="1" noChangeArrowheads="1"/>
          </p:cNvPicPr>
          <p:nvPr/>
        </p:nvPicPr>
        <p:blipFill>
          <a:blip r:embed="rId55" cstate="print"/>
          <a:srcRect l="18170" t="22211" r="23283" b="30119"/>
          <a:stretch>
            <a:fillRect/>
          </a:stretch>
        </p:blipFill>
        <p:spPr bwMode="auto">
          <a:xfrm>
            <a:off x="6172200" y="2438400"/>
            <a:ext cx="800100" cy="800100"/>
          </a:xfrm>
          <a:prstGeom prst="rect">
            <a:avLst/>
          </a:prstGeom>
          <a:noFill/>
          <a:ln w="9525">
            <a:noFill/>
            <a:miter lim="800000"/>
            <a:headEnd/>
            <a:tailEnd/>
          </a:ln>
        </p:spPr>
      </p:pic>
      <p:pic>
        <p:nvPicPr>
          <p:cNvPr id="21573" name="Picture 61" descr="141892207"/>
          <p:cNvPicPr>
            <a:picLocks noChangeAspect="1" noChangeArrowheads="1"/>
          </p:cNvPicPr>
          <p:nvPr/>
        </p:nvPicPr>
        <p:blipFill>
          <a:blip r:embed="rId56" cstate="print"/>
          <a:srcRect/>
          <a:stretch>
            <a:fillRect/>
          </a:stretch>
        </p:blipFill>
        <p:spPr bwMode="auto">
          <a:xfrm>
            <a:off x="6096000" y="3276600"/>
            <a:ext cx="841375" cy="560388"/>
          </a:xfrm>
          <a:prstGeom prst="rect">
            <a:avLst/>
          </a:prstGeom>
          <a:noFill/>
          <a:ln w="9525">
            <a:noFill/>
            <a:miter lim="800000"/>
            <a:headEnd/>
            <a:tailEnd/>
          </a:ln>
        </p:spPr>
      </p:pic>
      <p:pic>
        <p:nvPicPr>
          <p:cNvPr id="21574" name="Picture 62" descr="20060622105939"/>
          <p:cNvPicPr>
            <a:picLocks noChangeAspect="1" noChangeArrowheads="1"/>
          </p:cNvPicPr>
          <p:nvPr/>
        </p:nvPicPr>
        <p:blipFill>
          <a:blip r:embed="rId57" cstate="print"/>
          <a:srcRect/>
          <a:stretch>
            <a:fillRect/>
          </a:stretch>
        </p:blipFill>
        <p:spPr bwMode="auto">
          <a:xfrm>
            <a:off x="5975350" y="1676400"/>
            <a:ext cx="1774825" cy="1447800"/>
          </a:xfrm>
          <a:prstGeom prst="rect">
            <a:avLst/>
          </a:prstGeom>
          <a:noFill/>
          <a:ln w="38100">
            <a:noFill/>
            <a:miter lim="800000"/>
            <a:headEnd/>
            <a:tailEnd/>
          </a:ln>
        </p:spPr>
      </p:pic>
      <p:pic>
        <p:nvPicPr>
          <p:cNvPr id="21575" name="Picture 55" descr="20071207211413"/>
          <p:cNvPicPr>
            <a:picLocks noChangeAspect="1" noChangeArrowheads="1"/>
          </p:cNvPicPr>
          <p:nvPr/>
        </p:nvPicPr>
        <p:blipFill>
          <a:blip r:embed="rId58" cstate="print"/>
          <a:srcRect t="7124" b="14333"/>
          <a:stretch>
            <a:fillRect/>
          </a:stretch>
        </p:blipFill>
        <p:spPr bwMode="auto">
          <a:xfrm>
            <a:off x="4941888" y="4038600"/>
            <a:ext cx="1535112" cy="1439863"/>
          </a:xfrm>
          <a:prstGeom prst="rect">
            <a:avLst/>
          </a:prstGeom>
          <a:noFill/>
          <a:ln w="38100">
            <a:noFill/>
            <a:miter lim="800000"/>
            <a:headEnd/>
            <a:tailEnd/>
          </a:ln>
        </p:spPr>
      </p:pic>
      <p:pic>
        <p:nvPicPr>
          <p:cNvPr id="21576" name="Picture 43"/>
          <p:cNvPicPr>
            <a:picLocks noChangeAspect="1" noChangeArrowheads="1"/>
          </p:cNvPicPr>
          <p:nvPr/>
        </p:nvPicPr>
        <p:blipFill>
          <a:blip r:embed="rId59" cstate="print"/>
          <a:srcRect/>
          <a:stretch>
            <a:fillRect/>
          </a:stretch>
        </p:blipFill>
        <p:spPr bwMode="auto">
          <a:xfrm>
            <a:off x="7696200" y="4953000"/>
            <a:ext cx="1146175" cy="938213"/>
          </a:xfrm>
          <a:prstGeom prst="rect">
            <a:avLst/>
          </a:prstGeom>
          <a:noFill/>
          <a:ln w="38100">
            <a:noFill/>
            <a:miter lim="800000"/>
            <a:headEnd/>
            <a:tailEnd/>
          </a:ln>
        </p:spPr>
      </p:pic>
      <p:sp>
        <p:nvSpPr>
          <p:cNvPr id="66" name="TextBox 65"/>
          <p:cNvSpPr txBox="1">
            <a:spLocks noChangeArrowheads="1"/>
          </p:cNvSpPr>
          <p:nvPr/>
        </p:nvSpPr>
        <p:spPr bwMode="auto">
          <a:xfrm>
            <a:off x="152400" y="228600"/>
            <a:ext cx="2709863" cy="646113"/>
          </a:xfrm>
          <a:prstGeom prst="rect">
            <a:avLst/>
          </a:prstGeom>
          <a:noFill/>
          <a:ln w="9525">
            <a:solidFill>
              <a:srgbClr val="FFFF00"/>
            </a:solidFill>
            <a:miter lim="800000"/>
            <a:headEnd/>
            <a:tailEnd/>
          </a:ln>
        </p:spPr>
        <p:txBody>
          <a:bodyPr wrap="none">
            <a:spAutoFit/>
          </a:bodyPr>
          <a:lstStyle/>
          <a:p>
            <a:pPr>
              <a:defRPr/>
            </a:pPr>
            <a:r>
              <a:rPr lang="en-US" sz="3600" dirty="0">
                <a:solidFill>
                  <a:srgbClr val="FFFF00"/>
                </a:solidFill>
                <a:effectLst>
                  <a:outerShdw blurRad="38100" dist="38100" dir="2700000" algn="tl">
                    <a:srgbClr val="000000">
                      <a:alpha val="43137"/>
                    </a:srgbClr>
                  </a:outerShdw>
                </a:effectLst>
                <a:latin typeface="Palatino Linotype" pitchFamily="18" charset="0"/>
                <a:cs typeface="Arial" charset="0"/>
              </a:rPr>
              <a:t>Aquatic Life</a:t>
            </a:r>
          </a:p>
        </p:txBody>
      </p:sp>
      <p:sp>
        <p:nvSpPr>
          <p:cNvPr id="67" name="Rectangle 66"/>
          <p:cNvSpPr/>
          <p:nvPr/>
        </p:nvSpPr>
        <p:spPr>
          <a:xfrm>
            <a:off x="2895600" y="152400"/>
            <a:ext cx="3048000" cy="954107"/>
          </a:xfrm>
          <a:prstGeom prst="rect">
            <a:avLst/>
          </a:prstGeom>
        </p:spPr>
        <p:txBody>
          <a:bodyPr wrap="square">
            <a:spAutoFit/>
          </a:bodyPr>
          <a:lstStyle/>
          <a:p>
            <a:pPr>
              <a:defRPr/>
            </a:pPr>
            <a:r>
              <a:rPr lang="en-US" sz="2800" dirty="0">
                <a:solidFill>
                  <a:schemeClr val="bg1"/>
                </a:solidFill>
                <a:effectLst>
                  <a:outerShdw blurRad="38100" dist="38100" dir="2700000" algn="tl">
                    <a:srgbClr val="000000">
                      <a:alpha val="43137"/>
                    </a:srgbClr>
                  </a:outerShdw>
                </a:effectLst>
                <a:latin typeface="Palatino Linotype" pitchFamily="18" charset="0"/>
                <a:cs typeface="Arial" charset="0"/>
              </a:rPr>
              <a:t>Non-native Aquatic Species</a:t>
            </a:r>
            <a:endParaRPr lang="en-US" sz="2800" dirty="0">
              <a:solidFill>
                <a:schemeClr val="bg1"/>
              </a:solidFill>
              <a:latin typeface="Arial" charset="0"/>
              <a:cs typeface="Arial" charset="0"/>
            </a:endParaRPr>
          </a:p>
        </p:txBody>
      </p:sp>
      <p:pic>
        <p:nvPicPr>
          <p:cNvPr id="62" name="Picture 61" descr="Lionfish_AntonioBaeza.jpg"/>
          <p:cNvPicPr/>
          <p:nvPr/>
        </p:nvPicPr>
        <p:blipFill>
          <a:blip r:embed="rId60" cstate="print"/>
          <a:stretch>
            <a:fillRect/>
          </a:stretch>
        </p:blipFill>
        <p:spPr>
          <a:xfrm>
            <a:off x="1295400" y="5715000"/>
            <a:ext cx="990600" cy="762000"/>
          </a:xfrm>
          <a:prstGeom prst="rect">
            <a:avLst/>
          </a:prstGeom>
        </p:spPr>
      </p:pic>
      <p:sp>
        <p:nvSpPr>
          <p:cNvPr id="63" name="Rectangle 62"/>
          <p:cNvSpPr/>
          <p:nvPr/>
        </p:nvSpPr>
        <p:spPr>
          <a:xfrm>
            <a:off x="5562600" y="228600"/>
            <a:ext cx="3429000" cy="646113"/>
          </a:xfrm>
          <a:prstGeom prst="rect">
            <a:avLst/>
          </a:prstGeom>
          <a:ln>
            <a:solidFill>
              <a:schemeClr val="bg1"/>
            </a:solidFill>
          </a:ln>
        </p:spPr>
        <p:txBody>
          <a:bodyPr>
            <a:spAutoFit/>
          </a:bodyPr>
          <a:lstStyle/>
          <a:p>
            <a:pPr marL="231775" indent="-231775">
              <a:defRPr/>
            </a:pPr>
            <a:r>
              <a:rPr lang="en-US" dirty="0">
                <a:solidFill>
                  <a:schemeClr val="bg1"/>
                </a:solidFill>
                <a:effectLst>
                  <a:outerShdw blurRad="38100" dist="38100" dir="2700000" algn="tl">
                    <a:srgbClr val="000000">
                      <a:alpha val="43137"/>
                    </a:srgbClr>
                  </a:outerShdw>
                </a:effectLst>
                <a:latin typeface="Palatino Linotype" pitchFamily="18" charset="0"/>
                <a:cs typeface="Arial" charset="0"/>
              </a:rPr>
              <a:t>     Heather  McCarthy, M.E.M.</a:t>
            </a:r>
          </a:p>
          <a:p>
            <a:pPr marL="231775" indent="-231775">
              <a:defRPr/>
            </a:pPr>
            <a:r>
              <a:rPr lang="en-US" dirty="0">
                <a:solidFill>
                  <a:schemeClr val="bg1"/>
                </a:solidFill>
                <a:effectLst>
                  <a:outerShdw blurRad="38100" dist="38100" dir="2700000" algn="tl">
                    <a:srgbClr val="000000">
                      <a:alpha val="43137"/>
                    </a:srgbClr>
                  </a:outerShdw>
                </a:effectLst>
                <a:latin typeface="Palatino Linotype" pitchFamily="18" charset="0"/>
                <a:cs typeface="Arial" charset="0"/>
              </a:rPr>
              <a:t>	Jacksonville University</a:t>
            </a:r>
            <a:endParaRPr lang="en-US" i="1" dirty="0">
              <a:solidFill>
                <a:schemeClr val="bg1"/>
              </a:solidFill>
              <a:effectLst>
                <a:outerShdw blurRad="38100" dist="38100" dir="2700000" algn="tl">
                  <a:srgbClr val="000000">
                    <a:alpha val="43137"/>
                  </a:srgbClr>
                </a:outerShdw>
              </a:effectLst>
              <a:latin typeface="Palatino Linotype" pitchFamily="18" charset="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412749" y="5486400"/>
          <a:ext cx="8318501" cy="1000299"/>
        </p:xfrm>
        <a:graphic>
          <a:graphicData uri="http://schemas.openxmlformats.org/drawingml/2006/table">
            <a:tbl>
              <a:tblPr>
                <a:tableStyleId>{69CF1AB2-1976-4502-BF36-3FF5EA218861}</a:tableStyleId>
              </a:tblPr>
              <a:tblGrid>
                <a:gridCol w="2514831"/>
                <a:gridCol w="2286210"/>
                <a:gridCol w="3517460"/>
              </a:tblGrid>
              <a:tr h="350346">
                <a:tc>
                  <a:txBody>
                    <a:bodyPr/>
                    <a:lstStyle/>
                    <a:p>
                      <a:pPr marL="114300" marR="0" lvl="0" indent="0" algn="ctr" defTabSz="912813" rtl="0" eaLnBrk="1" fontAlgn="base" latinLnBrk="0" hangingPunct="1">
                        <a:lnSpc>
                          <a:spcPct val="115000"/>
                        </a:lnSpc>
                        <a:spcBef>
                          <a:spcPct val="0"/>
                        </a:spcBef>
                        <a:spcAft>
                          <a:spcPct val="0"/>
                        </a:spcAft>
                        <a:buClrTx/>
                        <a:buSzTx/>
                        <a:buFontTx/>
                        <a:buNone/>
                        <a:tabLst>
                          <a:tab pos="971550" algn="l"/>
                        </a:tabLst>
                      </a:pPr>
                      <a:r>
                        <a:rPr kumimoji="0" lang="en-US" sz="2000" b="1" u="none" strike="noStrike" cap="none" normalizeH="0" baseline="0" dirty="0" smtClean="0">
                          <a:ln>
                            <a:noFill/>
                          </a:ln>
                          <a:solidFill>
                            <a:schemeClr val="bg1"/>
                          </a:solidFill>
                          <a:effectLst/>
                        </a:rPr>
                        <a:t>INDICATOR</a:t>
                      </a:r>
                      <a:endParaRPr kumimoji="0" lang="en-US" sz="2000" b="1" i="0" u="none" strike="noStrike" cap="none" normalizeH="0" baseline="0" dirty="0" smtClean="0">
                        <a:ln>
                          <a:noFill/>
                        </a:ln>
                        <a:solidFill>
                          <a:schemeClr val="bg1"/>
                        </a:solidFill>
                        <a:effectLst/>
                        <a:latin typeface="+mn-lt"/>
                        <a:ea typeface="Calibri" pitchFamily="34" charset="0"/>
                        <a:cs typeface="Times New Roman" pitchFamily="18" charset="0"/>
                      </a:endParaRPr>
                    </a:p>
                  </a:txBody>
                  <a:tcPr marL="62744" marR="62744" marT="0" marB="0" anchor="ctr" horzOverflow="overflow">
                    <a:solidFill>
                      <a:schemeClr val="tx1"/>
                    </a:solidFill>
                  </a:tcPr>
                </a:tc>
                <a:tc>
                  <a:txBody>
                    <a:bodyPr/>
                    <a:lstStyle/>
                    <a:p>
                      <a:pPr marL="0" marR="0" lvl="0" indent="0" algn="ctr" defTabSz="912813" rtl="0" eaLnBrk="1" fontAlgn="base" latinLnBrk="0" hangingPunct="1">
                        <a:lnSpc>
                          <a:spcPct val="115000"/>
                        </a:lnSpc>
                        <a:spcBef>
                          <a:spcPct val="0"/>
                        </a:spcBef>
                        <a:spcAft>
                          <a:spcPct val="0"/>
                        </a:spcAft>
                        <a:buClrTx/>
                        <a:buSzTx/>
                        <a:buFontTx/>
                        <a:buNone/>
                        <a:tabLst>
                          <a:tab pos="914400" algn="l"/>
                        </a:tabLst>
                      </a:pPr>
                      <a:r>
                        <a:rPr kumimoji="0" lang="en-US" sz="2000" b="1" u="none" strike="noStrike" cap="none" normalizeH="0" baseline="0" dirty="0" smtClean="0">
                          <a:ln>
                            <a:noFill/>
                          </a:ln>
                          <a:solidFill>
                            <a:schemeClr val="bg1"/>
                          </a:solidFill>
                          <a:effectLst/>
                        </a:rPr>
                        <a:t>STATUS</a:t>
                      </a:r>
                      <a:endParaRPr kumimoji="0" lang="en-US" sz="2000" b="1" i="0" u="none" strike="noStrike" cap="none" normalizeH="0" baseline="0" dirty="0" smtClean="0">
                        <a:ln>
                          <a:noFill/>
                        </a:ln>
                        <a:solidFill>
                          <a:schemeClr val="bg1"/>
                        </a:solidFill>
                        <a:effectLst/>
                        <a:latin typeface="+mn-lt"/>
                        <a:ea typeface="Calibri" pitchFamily="34" charset="0"/>
                        <a:cs typeface="Times New Roman" pitchFamily="18" charset="0"/>
                      </a:endParaRPr>
                    </a:p>
                  </a:txBody>
                  <a:tcPr marL="62744" marR="62744" marT="0" marB="0" anchor="ctr" horzOverflow="overflow">
                    <a:solidFill>
                      <a:schemeClr val="tx1"/>
                    </a:solidFill>
                  </a:tcPr>
                </a:tc>
                <a:tc>
                  <a:txBody>
                    <a:bodyPr/>
                    <a:lstStyle/>
                    <a:p>
                      <a:pPr marL="0" marR="0" lvl="0" indent="0" algn="ctr" defTabSz="912813" rtl="0" eaLnBrk="1" fontAlgn="base" latinLnBrk="0" hangingPunct="1">
                        <a:lnSpc>
                          <a:spcPct val="115000"/>
                        </a:lnSpc>
                        <a:spcBef>
                          <a:spcPct val="0"/>
                        </a:spcBef>
                        <a:spcAft>
                          <a:spcPct val="0"/>
                        </a:spcAft>
                        <a:buClrTx/>
                        <a:buSzTx/>
                        <a:buFontTx/>
                        <a:buNone/>
                        <a:tabLst>
                          <a:tab pos="914400" algn="l"/>
                        </a:tabLst>
                      </a:pPr>
                      <a:r>
                        <a:rPr kumimoji="0" lang="en-US" sz="2000" b="1" u="none" strike="noStrike" cap="none" normalizeH="0" baseline="0" dirty="0" smtClean="0">
                          <a:ln>
                            <a:noFill/>
                          </a:ln>
                          <a:solidFill>
                            <a:schemeClr val="bg1"/>
                          </a:solidFill>
                          <a:effectLst/>
                        </a:rPr>
                        <a:t>TREND</a:t>
                      </a:r>
                      <a:endParaRPr kumimoji="0" lang="en-US" sz="2000" b="1" i="0" u="none" strike="noStrike" cap="none" normalizeH="0" baseline="0" dirty="0" smtClean="0">
                        <a:ln>
                          <a:noFill/>
                        </a:ln>
                        <a:solidFill>
                          <a:schemeClr val="bg1"/>
                        </a:solidFill>
                        <a:effectLst/>
                        <a:latin typeface="+mn-lt"/>
                        <a:ea typeface="Calibri" pitchFamily="34" charset="0"/>
                        <a:cs typeface="Times New Roman" pitchFamily="18" charset="0"/>
                      </a:endParaRPr>
                    </a:p>
                  </a:txBody>
                  <a:tcPr marL="62744" marR="62744" marT="0" marB="0" anchor="ctr" horzOverflow="overflow">
                    <a:solidFill>
                      <a:schemeClr val="tx1"/>
                    </a:solidFill>
                  </a:tcPr>
                </a:tc>
              </a:tr>
              <a:tr h="649779">
                <a:tc>
                  <a:txBody>
                    <a:bodyPr/>
                    <a:lstStyle/>
                    <a:p>
                      <a:pPr marL="114300" marR="0" algn="l">
                        <a:lnSpc>
                          <a:spcPct val="115000"/>
                        </a:lnSpc>
                        <a:spcBef>
                          <a:spcPts val="0"/>
                        </a:spcBef>
                        <a:spcAft>
                          <a:spcPts val="0"/>
                        </a:spcAft>
                        <a:tabLst>
                          <a:tab pos="914400" algn="l"/>
                        </a:tabLst>
                      </a:pPr>
                      <a:r>
                        <a:rPr lang="en-US" sz="1800" dirty="0" smtClean="0"/>
                        <a:t>Non-native </a:t>
                      </a:r>
                      <a:r>
                        <a:rPr lang="en-US" sz="1800" dirty="0"/>
                        <a:t>Aquatic Species</a:t>
                      </a:r>
                      <a:endParaRPr lang="en-US" sz="1800" dirty="0">
                        <a:solidFill>
                          <a:schemeClr val="bg1"/>
                        </a:solidFill>
                        <a:latin typeface="Calibri"/>
                        <a:ea typeface="Calibri"/>
                        <a:cs typeface="Times New Roman"/>
                      </a:endParaRPr>
                    </a:p>
                  </a:txBody>
                  <a:tcPr marL="62744" marR="62744" marT="0" marB="0" anchor="ctr"/>
                </a:tc>
                <a:tc>
                  <a:txBody>
                    <a:bodyPr/>
                    <a:lstStyle/>
                    <a:p>
                      <a:pPr marL="0" marR="0" algn="ctr">
                        <a:lnSpc>
                          <a:spcPct val="115000"/>
                        </a:lnSpc>
                        <a:spcBef>
                          <a:spcPts val="0"/>
                        </a:spcBef>
                        <a:spcAft>
                          <a:spcPts val="0"/>
                        </a:spcAft>
                        <a:tabLst>
                          <a:tab pos="914400" algn="l"/>
                        </a:tabLst>
                      </a:pPr>
                      <a:r>
                        <a:rPr lang="en-US" sz="1800" dirty="0">
                          <a:solidFill>
                            <a:schemeClr val="tx1"/>
                          </a:solidFill>
                        </a:rPr>
                        <a:t>Unsatisfactory</a:t>
                      </a:r>
                      <a:endParaRPr lang="en-US" sz="1800" dirty="0">
                        <a:solidFill>
                          <a:schemeClr val="tx1"/>
                        </a:solidFill>
                        <a:latin typeface="Calibri"/>
                        <a:ea typeface="Calibri"/>
                        <a:cs typeface="Times New Roman"/>
                      </a:endParaRPr>
                    </a:p>
                  </a:txBody>
                  <a:tcPr marL="62744" marR="62744" marT="0" marB="0" anchor="ctr"/>
                </a:tc>
                <a:tc>
                  <a:txBody>
                    <a:bodyPr/>
                    <a:lstStyle/>
                    <a:p>
                      <a:pPr marL="0" marR="0" algn="ctr">
                        <a:lnSpc>
                          <a:spcPct val="115000"/>
                        </a:lnSpc>
                        <a:spcBef>
                          <a:spcPts val="0"/>
                        </a:spcBef>
                        <a:spcAft>
                          <a:spcPts val="0"/>
                        </a:spcAft>
                        <a:tabLst>
                          <a:tab pos="914400" algn="l"/>
                        </a:tabLst>
                      </a:pPr>
                      <a:r>
                        <a:rPr lang="en-US" sz="1800" dirty="0"/>
                        <a:t>Conditions worsening</a:t>
                      </a:r>
                      <a:endParaRPr lang="en-US" sz="1800" dirty="0">
                        <a:solidFill>
                          <a:schemeClr val="bg1"/>
                        </a:solidFill>
                        <a:latin typeface="Calibri"/>
                        <a:ea typeface="Calibri"/>
                        <a:cs typeface="Times New Roman"/>
                      </a:endParaRPr>
                    </a:p>
                  </a:txBody>
                  <a:tcPr marL="62744" marR="62744" marT="0" marB="0" anchor="ctr"/>
                </a:tc>
              </a:tr>
            </a:tbl>
          </a:graphicData>
        </a:graphic>
      </p:graphicFrame>
      <p:sp>
        <p:nvSpPr>
          <p:cNvPr id="8" name="Slide Number Placeholder 7"/>
          <p:cNvSpPr>
            <a:spLocks noGrp="1"/>
          </p:cNvSpPr>
          <p:nvPr>
            <p:ph type="sldNum" sz="quarter" idx="12"/>
          </p:nvPr>
        </p:nvSpPr>
        <p:spPr/>
        <p:txBody>
          <a:bodyPr/>
          <a:lstStyle/>
          <a:p>
            <a:pPr>
              <a:defRPr/>
            </a:pPr>
            <a:fld id="{FCED31E7-0542-4321-91F8-E848D35A0649}" type="slidenum">
              <a:rPr lang="en-US" smtClean="0"/>
              <a:pPr>
                <a:defRPr/>
              </a:pPr>
              <a:t>26</a:t>
            </a:fld>
            <a:endParaRPr lang="en-US"/>
          </a:p>
        </p:txBody>
      </p:sp>
      <p:sp>
        <p:nvSpPr>
          <p:cNvPr id="11" name="TextBox 10"/>
          <p:cNvSpPr txBox="1">
            <a:spLocks noChangeArrowheads="1"/>
          </p:cNvSpPr>
          <p:nvPr/>
        </p:nvSpPr>
        <p:spPr bwMode="auto">
          <a:xfrm>
            <a:off x="533400" y="228600"/>
            <a:ext cx="2709863" cy="646113"/>
          </a:xfrm>
          <a:prstGeom prst="rect">
            <a:avLst/>
          </a:prstGeom>
          <a:noFill/>
          <a:ln w="9525">
            <a:solidFill>
              <a:srgbClr val="FFFF00"/>
            </a:solidFill>
            <a:miter lim="800000"/>
            <a:headEnd/>
            <a:tailEnd/>
          </a:ln>
        </p:spPr>
        <p:txBody>
          <a:bodyPr wrap="none">
            <a:spAutoFit/>
          </a:bodyPr>
          <a:lstStyle/>
          <a:p>
            <a:pPr>
              <a:defRPr/>
            </a:pPr>
            <a:r>
              <a:rPr lang="en-US" sz="3600" dirty="0">
                <a:solidFill>
                  <a:srgbClr val="FFFF00"/>
                </a:solidFill>
                <a:effectLst>
                  <a:outerShdw blurRad="38100" dist="38100" dir="2700000" algn="tl">
                    <a:srgbClr val="000000">
                      <a:alpha val="43137"/>
                    </a:srgbClr>
                  </a:outerShdw>
                </a:effectLst>
                <a:latin typeface="Palatino Linotype" pitchFamily="18" charset="0"/>
                <a:cs typeface="Arial" charset="0"/>
              </a:rPr>
              <a:t>Aquatic Life</a:t>
            </a:r>
          </a:p>
        </p:txBody>
      </p:sp>
      <p:sp>
        <p:nvSpPr>
          <p:cNvPr id="12" name="Rectangle 11"/>
          <p:cNvSpPr/>
          <p:nvPr/>
        </p:nvSpPr>
        <p:spPr>
          <a:xfrm>
            <a:off x="3810000" y="228600"/>
            <a:ext cx="4570413" cy="523875"/>
          </a:xfrm>
          <a:prstGeom prst="rect">
            <a:avLst/>
          </a:prstGeom>
        </p:spPr>
        <p:txBody>
          <a:bodyPr wrap="none">
            <a:spAutoFit/>
          </a:bodyPr>
          <a:lstStyle/>
          <a:p>
            <a:pPr>
              <a:defRPr/>
            </a:pPr>
            <a:r>
              <a:rPr lang="en-US" sz="2800" dirty="0">
                <a:solidFill>
                  <a:schemeClr val="bg1"/>
                </a:solidFill>
                <a:effectLst>
                  <a:outerShdw blurRad="38100" dist="38100" dir="2700000" algn="tl">
                    <a:srgbClr val="000000">
                      <a:alpha val="43137"/>
                    </a:srgbClr>
                  </a:outerShdw>
                </a:effectLst>
                <a:latin typeface="Palatino Linotype" pitchFamily="18" charset="0"/>
                <a:cs typeface="Arial" charset="0"/>
              </a:rPr>
              <a:t>Non-native Aquatic Species</a:t>
            </a:r>
            <a:endParaRPr lang="en-US" sz="2800" dirty="0">
              <a:solidFill>
                <a:schemeClr val="bg1"/>
              </a:solidFill>
              <a:latin typeface="Arial" charset="0"/>
              <a:cs typeface="Arial" charset="0"/>
            </a:endParaRPr>
          </a:p>
        </p:txBody>
      </p:sp>
      <p:graphicFrame>
        <p:nvGraphicFramePr>
          <p:cNvPr id="9" name="Chart 8"/>
          <p:cNvGraphicFramePr/>
          <p:nvPr/>
        </p:nvGraphicFramePr>
        <p:xfrm>
          <a:off x="457200" y="1219200"/>
          <a:ext cx="4114800"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4191000" y="1638300"/>
          <a:ext cx="4724400" cy="3581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p:cNvPicPr>
            <a:picLocks noChangeAspect="1" noChangeArrowheads="1"/>
          </p:cNvPicPr>
          <p:nvPr/>
        </p:nvPicPr>
        <p:blipFill>
          <a:blip r:embed="rId3" cstate="print"/>
          <a:srcRect/>
          <a:stretch>
            <a:fillRect/>
          </a:stretch>
        </p:blipFill>
        <p:spPr bwMode="auto">
          <a:xfrm>
            <a:off x="6934200" y="1828800"/>
            <a:ext cx="2133600" cy="1600200"/>
          </a:xfrm>
          <a:prstGeom prst="rect">
            <a:avLst/>
          </a:prstGeom>
          <a:noFill/>
          <a:ln w="9525">
            <a:noFill/>
            <a:miter lim="800000"/>
            <a:headEnd/>
            <a:tailEnd/>
          </a:ln>
        </p:spPr>
      </p:pic>
      <p:sp>
        <p:nvSpPr>
          <p:cNvPr id="26627" name="Title 1"/>
          <p:cNvSpPr>
            <a:spLocks noGrp="1"/>
          </p:cNvSpPr>
          <p:nvPr>
            <p:ph type="title"/>
          </p:nvPr>
        </p:nvSpPr>
        <p:spPr>
          <a:xfrm>
            <a:off x="228600" y="228600"/>
            <a:ext cx="3352800" cy="914400"/>
          </a:xfrm>
          <a:ln>
            <a:solidFill>
              <a:srgbClr val="FFFF00"/>
            </a:solidFill>
          </a:ln>
        </p:spPr>
        <p:txBody>
          <a:bodyPr/>
          <a:lstStyle/>
          <a:p>
            <a:pPr algn="l"/>
            <a:r>
              <a:rPr lang="en-US" sz="3600" dirty="0" smtClean="0">
                <a:solidFill>
                  <a:srgbClr val="FFFF00"/>
                </a:solidFill>
                <a:latin typeface="Palatino Linotype" pitchFamily="18" charset="0"/>
              </a:rPr>
              <a:t>Contaminants</a:t>
            </a:r>
          </a:p>
        </p:txBody>
      </p:sp>
      <p:sp>
        <p:nvSpPr>
          <p:cNvPr id="3" name="Slide Number Placeholder 2"/>
          <p:cNvSpPr>
            <a:spLocks noGrp="1"/>
          </p:cNvSpPr>
          <p:nvPr>
            <p:ph type="sldNum" sz="quarter" idx="12"/>
          </p:nvPr>
        </p:nvSpPr>
        <p:spPr/>
        <p:txBody>
          <a:bodyPr/>
          <a:lstStyle/>
          <a:p>
            <a:pPr>
              <a:defRPr/>
            </a:pPr>
            <a:fld id="{B9FFD5A4-9AE9-4EF7-A8B7-9EFA55BCF182}" type="slidenum">
              <a:rPr lang="en-US" smtClean="0"/>
              <a:pPr>
                <a:defRPr/>
              </a:pPr>
              <a:t>27</a:t>
            </a:fld>
            <a:endParaRPr lang="en-US"/>
          </a:p>
        </p:txBody>
      </p:sp>
      <p:sp>
        <p:nvSpPr>
          <p:cNvPr id="26629" name="Text Placeholder 3"/>
          <p:cNvSpPr>
            <a:spLocks noGrp="1"/>
          </p:cNvSpPr>
          <p:nvPr>
            <p:ph type="body" idx="4294967295"/>
          </p:nvPr>
        </p:nvSpPr>
        <p:spPr>
          <a:xfrm>
            <a:off x="228600" y="1295400"/>
            <a:ext cx="6781800" cy="5562600"/>
          </a:xfrm>
        </p:spPr>
        <p:txBody>
          <a:bodyPr/>
          <a:lstStyle/>
          <a:p>
            <a:r>
              <a:rPr lang="en-US" dirty="0" smtClean="0">
                <a:solidFill>
                  <a:srgbClr val="FFFF00"/>
                </a:solidFill>
                <a:latin typeface="Palatino Linotype" pitchFamily="18" charset="0"/>
              </a:rPr>
              <a:t>Releases into the LSJR environment: TRI</a:t>
            </a:r>
          </a:p>
          <a:p>
            <a:pPr lvl="1"/>
            <a:r>
              <a:rPr lang="en-US" dirty="0" smtClean="0">
                <a:solidFill>
                  <a:schemeClr val="bg1"/>
                </a:solidFill>
                <a:latin typeface="Palatino Linotype" pitchFamily="18" charset="0"/>
              </a:rPr>
              <a:t>Toxics Release Inventory (USEPA) Reports annual releases into air, water, and land by industries</a:t>
            </a:r>
          </a:p>
          <a:p>
            <a:r>
              <a:rPr lang="en-US" dirty="0" smtClean="0">
                <a:solidFill>
                  <a:srgbClr val="FFFF00"/>
                </a:solidFill>
                <a:latin typeface="Palatino Linotype" pitchFamily="18" charset="0"/>
              </a:rPr>
              <a:t>Sediment concentrations and toxicity</a:t>
            </a:r>
          </a:p>
          <a:p>
            <a:pPr lvl="1"/>
            <a:r>
              <a:rPr lang="en-US" dirty="0" smtClean="0">
                <a:solidFill>
                  <a:schemeClr val="bg1"/>
                </a:solidFill>
                <a:latin typeface="Palatino Linotype" pitchFamily="18" charset="0"/>
              </a:rPr>
              <a:t>Four types of contaminants examined</a:t>
            </a:r>
          </a:p>
          <a:p>
            <a:pPr lvl="1"/>
            <a:r>
              <a:rPr lang="en-US" dirty="0" smtClean="0">
                <a:solidFill>
                  <a:schemeClr val="bg1"/>
                </a:solidFill>
                <a:latin typeface="Palatino Linotype" pitchFamily="18" charset="0"/>
              </a:rPr>
              <a:t>Concentrations compared to toxic effect levels for sediment organisms</a:t>
            </a:r>
          </a:p>
        </p:txBody>
      </p:sp>
      <p:pic>
        <p:nvPicPr>
          <p:cNvPr id="26630" name="Picture 5"/>
          <p:cNvPicPr>
            <a:picLocks noChangeAspect="1" noChangeArrowheads="1"/>
          </p:cNvPicPr>
          <p:nvPr/>
        </p:nvPicPr>
        <p:blipFill>
          <a:blip r:embed="rId4" cstate="print"/>
          <a:srcRect/>
          <a:stretch>
            <a:fillRect/>
          </a:stretch>
        </p:blipFill>
        <p:spPr bwMode="auto">
          <a:xfrm>
            <a:off x="7162800" y="3602257"/>
            <a:ext cx="1676400" cy="3028731"/>
          </a:xfrm>
          <a:prstGeom prst="rect">
            <a:avLst/>
          </a:prstGeom>
          <a:noFill/>
          <a:ln w="9525">
            <a:noFill/>
            <a:miter lim="800000"/>
            <a:headEnd/>
            <a:tailEnd/>
          </a:ln>
        </p:spPr>
      </p:pic>
      <p:sp>
        <p:nvSpPr>
          <p:cNvPr id="7" name="Rectangle 6"/>
          <p:cNvSpPr/>
          <p:nvPr/>
        </p:nvSpPr>
        <p:spPr>
          <a:xfrm>
            <a:off x="5791200" y="381000"/>
            <a:ext cx="3048000" cy="646113"/>
          </a:xfrm>
          <a:prstGeom prst="rect">
            <a:avLst/>
          </a:prstGeom>
          <a:ln>
            <a:solidFill>
              <a:schemeClr val="bg1"/>
            </a:solidFill>
          </a:ln>
        </p:spPr>
        <p:txBody>
          <a:bodyPr>
            <a:spAutoFit/>
          </a:bodyPr>
          <a:lstStyle/>
          <a:p>
            <a:pPr marL="231775" indent="-231775">
              <a:defRPr/>
            </a:pPr>
            <a:r>
              <a:rPr lang="en-US" dirty="0">
                <a:solidFill>
                  <a:schemeClr val="bg1"/>
                </a:solidFill>
                <a:effectLst>
                  <a:outerShdw blurRad="38100" dist="38100" dir="2700000" algn="tl">
                    <a:srgbClr val="000000">
                      <a:alpha val="43137"/>
                    </a:srgbClr>
                  </a:outerShdw>
                </a:effectLst>
                <a:latin typeface="Palatino Linotype" pitchFamily="18" charset="0"/>
                <a:cs typeface="Arial" charset="0"/>
              </a:rPr>
              <a:t>Lucinda Sonnenberg, Ph. D.</a:t>
            </a:r>
          </a:p>
          <a:p>
            <a:pPr marL="231775" indent="-231775">
              <a:defRPr/>
            </a:pPr>
            <a:r>
              <a:rPr lang="en-US" dirty="0">
                <a:solidFill>
                  <a:schemeClr val="bg1"/>
                </a:solidFill>
                <a:effectLst>
                  <a:outerShdw blurRad="38100" dist="38100" dir="2700000" algn="tl">
                    <a:srgbClr val="000000">
                      <a:alpha val="43137"/>
                    </a:srgbClr>
                  </a:outerShdw>
                </a:effectLst>
                <a:latin typeface="Palatino Linotype" pitchFamily="18" charset="0"/>
                <a:cs typeface="Arial" charset="0"/>
              </a:rPr>
              <a:t>Jacksonville University</a:t>
            </a:r>
            <a:endParaRPr lang="en-US" i="1" dirty="0">
              <a:solidFill>
                <a:schemeClr val="bg1"/>
              </a:solidFill>
              <a:effectLst>
                <a:outerShdw blurRad="38100" dist="38100" dir="2700000" algn="tl">
                  <a:srgbClr val="000000">
                    <a:alpha val="43137"/>
                  </a:srgbClr>
                </a:outerShdw>
              </a:effectLst>
              <a:latin typeface="Palatino Linotype" pitchFamily="18" charset="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a:xfrm>
            <a:off x="228600" y="228600"/>
            <a:ext cx="3352800" cy="914400"/>
          </a:xfrm>
          <a:ln>
            <a:solidFill>
              <a:srgbClr val="FFFF00"/>
            </a:solidFill>
          </a:ln>
        </p:spPr>
        <p:txBody>
          <a:bodyPr/>
          <a:lstStyle/>
          <a:p>
            <a:pPr algn="l"/>
            <a:r>
              <a:rPr lang="en-US" sz="3600" dirty="0" smtClean="0">
                <a:solidFill>
                  <a:srgbClr val="FFFF00"/>
                </a:solidFill>
                <a:latin typeface="Palatino Linotype" pitchFamily="18" charset="0"/>
              </a:rPr>
              <a:t>Contaminants</a:t>
            </a:r>
          </a:p>
        </p:txBody>
      </p:sp>
      <p:sp>
        <p:nvSpPr>
          <p:cNvPr id="3" name="Slide Number Placeholder 2"/>
          <p:cNvSpPr>
            <a:spLocks noGrp="1"/>
          </p:cNvSpPr>
          <p:nvPr>
            <p:ph type="sldNum" sz="quarter" idx="12"/>
          </p:nvPr>
        </p:nvSpPr>
        <p:spPr/>
        <p:txBody>
          <a:bodyPr/>
          <a:lstStyle/>
          <a:p>
            <a:pPr>
              <a:defRPr/>
            </a:pPr>
            <a:fld id="{B9FFD5A4-9AE9-4EF7-A8B7-9EFA55BCF182}" type="slidenum">
              <a:rPr lang="en-US" smtClean="0"/>
              <a:pPr>
                <a:defRPr/>
              </a:pPr>
              <a:t>28</a:t>
            </a:fld>
            <a:endParaRPr lang="en-US"/>
          </a:p>
        </p:txBody>
      </p:sp>
      <p:sp>
        <p:nvSpPr>
          <p:cNvPr id="26629" name="Text Placeholder 3"/>
          <p:cNvSpPr>
            <a:spLocks noGrp="1"/>
          </p:cNvSpPr>
          <p:nvPr>
            <p:ph type="body" idx="4294967295"/>
          </p:nvPr>
        </p:nvSpPr>
        <p:spPr>
          <a:xfrm>
            <a:off x="228600" y="1295400"/>
            <a:ext cx="2057400" cy="5562600"/>
          </a:xfrm>
        </p:spPr>
        <p:txBody>
          <a:bodyPr/>
          <a:lstStyle/>
          <a:p>
            <a:r>
              <a:rPr lang="en-US" dirty="0" smtClean="0">
                <a:solidFill>
                  <a:srgbClr val="FFFF00"/>
                </a:solidFill>
                <a:latin typeface="Palatino Linotype" pitchFamily="18" charset="0"/>
              </a:rPr>
              <a:t>TRI</a:t>
            </a:r>
          </a:p>
          <a:p>
            <a:pPr marL="457200" lvl="1" indent="-228600"/>
            <a:r>
              <a:rPr lang="en-US" dirty="0" smtClean="0">
                <a:solidFill>
                  <a:schemeClr val="bg1"/>
                </a:solidFill>
                <a:latin typeface="Palatino Linotype" pitchFamily="18" charset="0"/>
              </a:rPr>
              <a:t>Releases to air</a:t>
            </a:r>
          </a:p>
          <a:p>
            <a:pPr marL="457200" lvl="1" indent="-228600"/>
            <a:endParaRPr lang="en-US" dirty="0" smtClean="0">
              <a:solidFill>
                <a:srgbClr val="FFFF00"/>
              </a:solidFill>
              <a:latin typeface="Palatino Linotype" pitchFamily="18" charset="0"/>
            </a:endParaRPr>
          </a:p>
          <a:p>
            <a:pPr marL="457200" lvl="1" indent="-228600"/>
            <a:endParaRPr lang="en-US" dirty="0" smtClean="0">
              <a:solidFill>
                <a:srgbClr val="FFFF00"/>
              </a:solidFill>
              <a:latin typeface="Palatino Linotype" pitchFamily="18" charset="0"/>
            </a:endParaRPr>
          </a:p>
          <a:p>
            <a:pPr marL="457200" lvl="1" indent="-228600">
              <a:buNone/>
            </a:pPr>
            <a:endParaRPr lang="en-US" dirty="0" smtClean="0">
              <a:solidFill>
                <a:srgbClr val="FFFF00"/>
              </a:solidFill>
              <a:latin typeface="Palatino Linotype" pitchFamily="18" charset="0"/>
            </a:endParaRPr>
          </a:p>
          <a:p>
            <a:pPr marL="457200" lvl="1" indent="-228600"/>
            <a:endParaRPr lang="en-US" dirty="0" smtClean="0">
              <a:solidFill>
                <a:srgbClr val="FFFF00"/>
              </a:solidFill>
              <a:latin typeface="Palatino Linotype" pitchFamily="18" charset="0"/>
            </a:endParaRPr>
          </a:p>
          <a:p>
            <a:pPr marL="457200" lvl="1" indent="-228600"/>
            <a:r>
              <a:rPr lang="en-US" dirty="0" smtClean="0">
                <a:solidFill>
                  <a:schemeClr val="bg1"/>
                </a:solidFill>
                <a:latin typeface="Palatino Linotype" pitchFamily="18" charset="0"/>
              </a:rPr>
              <a:t>Releases to water</a:t>
            </a:r>
          </a:p>
        </p:txBody>
      </p:sp>
      <p:pic>
        <p:nvPicPr>
          <p:cNvPr id="8" name="Picture 7"/>
          <p:cNvPicPr>
            <a:picLocks noChangeAspect="1"/>
          </p:cNvPicPr>
          <p:nvPr/>
        </p:nvPicPr>
        <p:blipFill>
          <a:blip r:embed="rId3" cstate="print"/>
          <a:srcRect t="53893"/>
          <a:stretch>
            <a:fillRect/>
          </a:stretch>
        </p:blipFill>
        <p:spPr bwMode="auto">
          <a:xfrm>
            <a:off x="2275114" y="1371600"/>
            <a:ext cx="6629400" cy="2588446"/>
          </a:xfrm>
          <a:prstGeom prst="rect">
            <a:avLst/>
          </a:prstGeom>
          <a:noFill/>
        </p:spPr>
      </p:pic>
      <p:pic>
        <p:nvPicPr>
          <p:cNvPr id="9" name="Picture 8"/>
          <p:cNvPicPr>
            <a:picLocks noChangeAspect="1"/>
          </p:cNvPicPr>
          <p:nvPr/>
        </p:nvPicPr>
        <p:blipFill>
          <a:blip r:embed="rId4" cstate="print"/>
          <a:srcRect t="47409"/>
          <a:stretch>
            <a:fillRect/>
          </a:stretch>
        </p:blipFill>
        <p:spPr bwMode="auto">
          <a:xfrm>
            <a:off x="2198914" y="4191000"/>
            <a:ext cx="6792686" cy="22098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a:xfrm>
            <a:off x="228600" y="228600"/>
            <a:ext cx="3352800" cy="914400"/>
          </a:xfrm>
          <a:ln>
            <a:solidFill>
              <a:srgbClr val="FFFF00"/>
            </a:solidFill>
          </a:ln>
        </p:spPr>
        <p:txBody>
          <a:bodyPr/>
          <a:lstStyle/>
          <a:p>
            <a:pPr algn="l"/>
            <a:r>
              <a:rPr lang="en-US" sz="3600" dirty="0" smtClean="0">
                <a:solidFill>
                  <a:srgbClr val="FFFF00"/>
                </a:solidFill>
                <a:latin typeface="Palatino Linotype" pitchFamily="18" charset="0"/>
              </a:rPr>
              <a:t>Contaminants</a:t>
            </a:r>
          </a:p>
        </p:txBody>
      </p:sp>
      <p:sp>
        <p:nvSpPr>
          <p:cNvPr id="3" name="Slide Number Placeholder 2"/>
          <p:cNvSpPr>
            <a:spLocks noGrp="1"/>
          </p:cNvSpPr>
          <p:nvPr>
            <p:ph type="sldNum" sz="quarter" idx="12"/>
          </p:nvPr>
        </p:nvSpPr>
        <p:spPr/>
        <p:txBody>
          <a:bodyPr/>
          <a:lstStyle/>
          <a:p>
            <a:pPr>
              <a:defRPr/>
            </a:pPr>
            <a:fld id="{B9FFD5A4-9AE9-4EF7-A8B7-9EFA55BCF182}" type="slidenum">
              <a:rPr lang="en-US" smtClean="0"/>
              <a:pPr>
                <a:defRPr/>
              </a:pPr>
              <a:t>29</a:t>
            </a:fld>
            <a:endParaRPr lang="en-US"/>
          </a:p>
        </p:txBody>
      </p:sp>
      <p:sp>
        <p:nvSpPr>
          <p:cNvPr id="26629" name="Text Placeholder 3"/>
          <p:cNvSpPr>
            <a:spLocks noGrp="1"/>
          </p:cNvSpPr>
          <p:nvPr>
            <p:ph type="body" idx="4294967295"/>
          </p:nvPr>
        </p:nvSpPr>
        <p:spPr>
          <a:xfrm>
            <a:off x="381000" y="1295400"/>
            <a:ext cx="8915400" cy="5562600"/>
          </a:xfrm>
        </p:spPr>
        <p:txBody>
          <a:bodyPr/>
          <a:lstStyle/>
          <a:p>
            <a:r>
              <a:rPr lang="en-US" dirty="0" smtClean="0">
                <a:solidFill>
                  <a:srgbClr val="FFFF00"/>
                </a:solidFill>
                <a:latin typeface="Palatino Linotype" pitchFamily="18" charset="0"/>
              </a:rPr>
              <a:t>Toxicity of different chemicals to benthic organisms in different regions of the river</a:t>
            </a:r>
          </a:p>
          <a:p>
            <a:endParaRPr lang="en-US" dirty="0" smtClean="0">
              <a:solidFill>
                <a:srgbClr val="FFFF00"/>
              </a:solidFill>
              <a:latin typeface="Palatino Linotype" pitchFamily="18" charset="0"/>
            </a:endParaRPr>
          </a:p>
          <a:p>
            <a:endParaRPr lang="en-US" dirty="0" smtClean="0">
              <a:solidFill>
                <a:srgbClr val="FFFF00"/>
              </a:solidFill>
              <a:latin typeface="Palatino Linotype" pitchFamily="18" charset="0"/>
            </a:endParaRPr>
          </a:p>
          <a:p>
            <a:endParaRPr lang="en-US" dirty="0" smtClean="0">
              <a:solidFill>
                <a:srgbClr val="FFFF00"/>
              </a:solidFill>
              <a:latin typeface="Palatino Linotype" pitchFamily="18" charset="0"/>
            </a:endParaRPr>
          </a:p>
          <a:p>
            <a:pPr>
              <a:buNone/>
            </a:pPr>
            <a:endParaRPr lang="en-US" dirty="0" smtClean="0">
              <a:solidFill>
                <a:srgbClr val="FFFF00"/>
              </a:solidFill>
              <a:latin typeface="Palatino Linotype" pitchFamily="18" charset="0"/>
            </a:endParaRPr>
          </a:p>
          <a:p>
            <a:endParaRPr lang="en-US" dirty="0" smtClean="0">
              <a:solidFill>
                <a:srgbClr val="FFFF00"/>
              </a:solidFill>
              <a:latin typeface="Palatino Linotype" pitchFamily="18" charset="0"/>
            </a:endParaRPr>
          </a:p>
          <a:p>
            <a:pPr lvl="1"/>
            <a:r>
              <a:rPr lang="en-US" sz="2400" dirty="0" smtClean="0">
                <a:solidFill>
                  <a:schemeClr val="bg1"/>
                </a:solidFill>
                <a:latin typeface="Palatino Linotype" pitchFamily="18" charset="0"/>
              </a:rPr>
              <a:t>Western </a:t>
            </a:r>
            <a:r>
              <a:rPr lang="en-US" sz="2400" dirty="0" err="1" smtClean="0">
                <a:solidFill>
                  <a:schemeClr val="bg1"/>
                </a:solidFill>
                <a:latin typeface="Palatino Linotype" pitchFamily="18" charset="0"/>
              </a:rPr>
              <a:t>tribs</a:t>
            </a:r>
            <a:r>
              <a:rPr lang="en-US" sz="2400" dirty="0" smtClean="0">
                <a:solidFill>
                  <a:schemeClr val="bg1"/>
                </a:solidFill>
                <a:latin typeface="Palatino Linotype" pitchFamily="18" charset="0"/>
              </a:rPr>
              <a:t> sediments worst for sediment organisms</a:t>
            </a:r>
          </a:p>
          <a:p>
            <a:pPr lvl="1"/>
            <a:r>
              <a:rPr lang="en-US" sz="2400" dirty="0" smtClean="0">
                <a:solidFill>
                  <a:schemeClr val="bg1"/>
                </a:solidFill>
                <a:latin typeface="Palatino Linotype" pitchFamily="18" charset="0"/>
              </a:rPr>
              <a:t>North arm of river  has PAH contamination</a:t>
            </a:r>
          </a:p>
          <a:p>
            <a:pPr lvl="1"/>
            <a:r>
              <a:rPr lang="en-US" sz="2400" dirty="0" smtClean="0">
                <a:solidFill>
                  <a:schemeClr val="bg1"/>
                </a:solidFill>
                <a:latin typeface="Palatino Linotype" pitchFamily="18" charset="0"/>
              </a:rPr>
              <a:t>Improving conditions as move upstream</a:t>
            </a:r>
          </a:p>
        </p:txBody>
      </p:sp>
      <p:pic>
        <p:nvPicPr>
          <p:cNvPr id="8" name="Picture 7" descr="Fig 5.20 Cumulative Tox (2009).jpg"/>
          <p:cNvPicPr>
            <a:picLocks noChangeAspect="1"/>
          </p:cNvPicPr>
          <p:nvPr/>
        </p:nvPicPr>
        <p:blipFill>
          <a:blip r:embed="rId3" cstate="print"/>
          <a:stretch>
            <a:fillRect/>
          </a:stretch>
        </p:blipFill>
        <p:spPr bwMode="auto">
          <a:xfrm>
            <a:off x="685800" y="2514600"/>
            <a:ext cx="4447787" cy="2667000"/>
          </a:xfrm>
          <a:prstGeom prst="rect">
            <a:avLst/>
          </a:prstGeom>
          <a:noFill/>
          <a:ln w="9525">
            <a:noFill/>
            <a:miter lim="800000"/>
            <a:headEnd/>
            <a:tailEnd/>
          </a:ln>
        </p:spPr>
      </p:pic>
      <p:pic>
        <p:nvPicPr>
          <p:cNvPr id="9" name="Picture 12"/>
          <p:cNvPicPr>
            <a:picLocks noChangeAspect="1" noChangeArrowheads="1"/>
          </p:cNvPicPr>
          <p:nvPr/>
        </p:nvPicPr>
        <p:blipFill>
          <a:blip r:embed="rId4" cstate="print"/>
          <a:srcRect l="7255" t="4878" b="14634"/>
          <a:stretch>
            <a:fillRect/>
          </a:stretch>
        </p:blipFill>
        <p:spPr bwMode="auto">
          <a:xfrm>
            <a:off x="5638800" y="2362199"/>
            <a:ext cx="2286000" cy="2950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685800" y="1371600"/>
            <a:ext cx="7772400" cy="5324535"/>
          </a:xfrm>
          <a:prstGeom prst="rect">
            <a:avLst/>
          </a:prstGeom>
          <a:noFill/>
          <a:ln w="9525">
            <a:noFill/>
            <a:miter lim="800000"/>
            <a:headEnd/>
            <a:tailEnd/>
          </a:ln>
        </p:spPr>
        <p:txBody>
          <a:bodyPr>
            <a:spAutoFit/>
          </a:bodyPr>
          <a:lstStyle/>
          <a:p>
            <a:pPr marL="231775" indent="-231775">
              <a:buFont typeface="Arial" pitchFamily="34" charset="0"/>
              <a:buChar char="•"/>
              <a:tabLst>
                <a:tab pos="112713" algn="l"/>
                <a:tab pos="6399213" algn="l"/>
              </a:tabLst>
              <a:defRPr/>
            </a:pPr>
            <a:r>
              <a:rPr lang="en-US" sz="2800" dirty="0">
                <a:solidFill>
                  <a:schemeClr val="bg1"/>
                </a:solidFill>
                <a:effectLst>
                  <a:outerShdw blurRad="38100" dist="38100" dir="2700000" algn="tl">
                    <a:srgbClr val="000000">
                      <a:alpha val="43137"/>
                    </a:srgbClr>
                  </a:outerShdw>
                </a:effectLst>
                <a:latin typeface="Palatino Linotype" pitchFamily="18" charset="0"/>
                <a:cs typeface="Arial" charset="0"/>
              </a:rPr>
              <a:t>The report describes the health of the Lower St. Johns River Basin based on a number of broad indicators.</a:t>
            </a:r>
          </a:p>
          <a:p>
            <a:pPr marL="1376363" indent="-461963" eaLnBrk="0" hangingPunct="0">
              <a:lnSpc>
                <a:spcPct val="150000"/>
              </a:lnSpc>
              <a:buFont typeface="+mj-lt"/>
              <a:buAutoNum type="arabicPeriod"/>
              <a:tabLst>
                <a:tab pos="114287" algn="l"/>
                <a:tab pos="6400051" algn="l"/>
              </a:tabLst>
              <a:defRPr/>
            </a:pPr>
            <a:endParaRPr lang="en-US" sz="16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marL="1376363" indent="-461963" eaLnBrk="0" hangingPunct="0">
              <a:lnSpc>
                <a:spcPct val="150000"/>
              </a:lnSpc>
              <a:buFont typeface="+mj-lt"/>
              <a:buAutoNum type="arabicPeriod"/>
              <a:tabLst>
                <a:tab pos="114287" algn="l"/>
                <a:tab pos="6400051" algn="l"/>
              </a:tabLst>
              <a:defRPr/>
            </a:pPr>
            <a:r>
              <a:rPr lang="en-US" sz="1600" b="1" spc="50" dirty="0">
                <a:ln w="13500">
                  <a:solidFill>
                    <a:schemeClr val="accent1">
                      <a:shade val="2500"/>
                      <a:alpha val="6500"/>
                    </a:schemeClr>
                  </a:solidFill>
                  <a:prstDash val="solid"/>
                </a:ln>
                <a:solidFill>
                  <a:srgbClr val="FFFF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WATER QUALITY</a:t>
            </a:r>
          </a:p>
          <a:p>
            <a:pPr marL="1376363" indent="-461963" eaLnBrk="0" hangingPunct="0">
              <a:lnSpc>
                <a:spcPct val="150000"/>
              </a:lnSpc>
              <a:buFont typeface="+mj-lt"/>
              <a:buAutoNum type="arabicPeriod"/>
              <a:tabLst>
                <a:tab pos="114287" algn="l"/>
                <a:tab pos="6400051" algn="l"/>
              </a:tabLst>
              <a:defRPr/>
            </a:pPr>
            <a:r>
              <a:rPr lang="en-US" sz="1600" b="1" spc="50" dirty="0">
                <a:ln w="13500">
                  <a:solidFill>
                    <a:schemeClr val="accent1">
                      <a:shade val="2500"/>
                      <a:alpha val="6500"/>
                    </a:schemeClr>
                  </a:solidFill>
                  <a:prstDash val="solid"/>
                </a:ln>
                <a:solidFill>
                  <a:srgbClr val="FFFF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FISHERIES </a:t>
            </a:r>
          </a:p>
          <a:p>
            <a:pPr marL="1376363" indent="-461963" eaLnBrk="0" hangingPunct="0">
              <a:lnSpc>
                <a:spcPct val="150000"/>
              </a:lnSpc>
              <a:buFont typeface="+mj-lt"/>
              <a:buAutoNum type="arabicPeriod"/>
              <a:tabLst>
                <a:tab pos="114287" algn="l"/>
                <a:tab pos="6400051" algn="l"/>
              </a:tabLst>
              <a:defRPr/>
            </a:pPr>
            <a:r>
              <a:rPr lang="en-US" sz="1600" b="1" spc="50" dirty="0">
                <a:ln w="13500">
                  <a:solidFill>
                    <a:schemeClr val="accent1">
                      <a:shade val="2500"/>
                      <a:alpha val="6500"/>
                    </a:schemeClr>
                  </a:solidFill>
                  <a:prstDash val="solid"/>
                </a:ln>
                <a:solidFill>
                  <a:srgbClr val="FFFF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AQUATIC LIFE</a:t>
            </a:r>
          </a:p>
          <a:p>
            <a:pPr marL="1376363" indent="-461963" eaLnBrk="0" hangingPunct="0">
              <a:lnSpc>
                <a:spcPct val="150000"/>
              </a:lnSpc>
              <a:buFont typeface="+mj-lt"/>
              <a:buAutoNum type="arabicPeriod"/>
              <a:tabLst>
                <a:tab pos="114287" algn="l"/>
                <a:tab pos="6400051" algn="l"/>
              </a:tabLst>
              <a:defRPr/>
            </a:pPr>
            <a:r>
              <a:rPr lang="en-US" sz="1600" b="1" spc="50" dirty="0">
                <a:ln w="13500">
                  <a:solidFill>
                    <a:schemeClr val="accent1">
                      <a:shade val="2500"/>
                      <a:alpha val="6500"/>
                    </a:schemeClr>
                  </a:solidFill>
                  <a:prstDash val="solid"/>
                </a:ln>
                <a:solidFill>
                  <a:srgbClr val="FFFF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CONTAMINANTS</a:t>
            </a:r>
          </a:p>
          <a:p>
            <a:pPr marL="1376363" indent="-461963" eaLnBrk="0" hangingPunct="0">
              <a:lnSpc>
                <a:spcPct val="150000"/>
              </a:lnSpc>
              <a:buFont typeface="+mj-lt"/>
              <a:buAutoNum type="arabicPeriod"/>
              <a:tabLst>
                <a:tab pos="114287" algn="l"/>
                <a:tab pos="6400051" algn="l"/>
              </a:tabLst>
              <a:defRPr/>
            </a:pPr>
            <a:r>
              <a:rPr lang="en-US" sz="1600" b="1" spc="50" dirty="0">
                <a:ln w="13500">
                  <a:solidFill>
                    <a:schemeClr val="accent1">
                      <a:shade val="2500"/>
                      <a:alpha val="6500"/>
                    </a:schemeClr>
                  </a:solidFill>
                  <a:prstDash val="solid"/>
                </a:ln>
                <a:solidFill>
                  <a:srgbClr val="FFFF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AQUATIC TOXICOLOGY</a:t>
            </a:r>
          </a:p>
          <a:p>
            <a:pPr>
              <a:buFont typeface="Arial" pitchFamily="34" charset="0"/>
              <a:buChar char="•"/>
              <a:tabLst>
                <a:tab pos="112713" algn="l"/>
                <a:tab pos="6399213" algn="l"/>
              </a:tabLst>
              <a:defRPr/>
            </a:pPr>
            <a:endParaRPr lang="en-US" sz="2800" dirty="0">
              <a:solidFill>
                <a:schemeClr val="bg1"/>
              </a:solidFill>
              <a:effectLst>
                <a:outerShdw blurRad="38100" dist="38100" dir="2700000" algn="tl">
                  <a:srgbClr val="000000">
                    <a:alpha val="43137"/>
                  </a:srgbClr>
                </a:outerShdw>
              </a:effectLst>
              <a:latin typeface="Palatino Linotype" pitchFamily="18" charset="0"/>
              <a:cs typeface="Arial" charset="0"/>
            </a:endParaRPr>
          </a:p>
          <a:p>
            <a:pPr marL="231775" indent="-231775">
              <a:buFont typeface="Arial" pitchFamily="34" charset="0"/>
              <a:buChar char="•"/>
              <a:tabLst>
                <a:tab pos="112713" algn="l"/>
                <a:tab pos="6399213" algn="l"/>
              </a:tabLst>
              <a:defRPr/>
            </a:pPr>
            <a:r>
              <a:rPr lang="en-US" sz="2800" dirty="0">
                <a:solidFill>
                  <a:schemeClr val="bg1"/>
                </a:solidFill>
                <a:effectLst>
                  <a:outerShdw blurRad="38100" dist="38100" dir="2700000" algn="tl">
                    <a:srgbClr val="000000">
                      <a:alpha val="43137"/>
                    </a:srgbClr>
                  </a:outerShdw>
                </a:effectLst>
                <a:latin typeface="Palatino Linotype" pitchFamily="18" charset="0"/>
                <a:cs typeface="Arial" charset="0"/>
              </a:rPr>
              <a:t>How each indicator contributes to, or signals, overall river health is discussed in terms of its current status in 2012 and trends over time.                </a:t>
            </a:r>
          </a:p>
        </p:txBody>
      </p:sp>
      <p:cxnSp>
        <p:nvCxnSpPr>
          <p:cNvPr id="5" name="Straight Connector 4"/>
          <p:cNvCxnSpPr/>
          <p:nvPr/>
        </p:nvCxnSpPr>
        <p:spPr>
          <a:xfrm>
            <a:off x="0" y="1143000"/>
            <a:ext cx="91440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685800" y="457200"/>
            <a:ext cx="7924800" cy="523875"/>
          </a:xfrm>
          <a:prstGeom prst="rect">
            <a:avLst/>
          </a:prstGeom>
          <a:noFill/>
          <a:ln w="9525">
            <a:noFill/>
            <a:miter lim="800000"/>
            <a:headEnd/>
            <a:tailEnd/>
          </a:ln>
        </p:spPr>
        <p:txBody>
          <a:bodyPr>
            <a:spAutoFit/>
          </a:bodyPr>
          <a:lstStyle/>
          <a:p>
            <a:pPr algn="just">
              <a:tabLst>
                <a:tab pos="112713" algn="l"/>
                <a:tab pos="6399213" algn="l"/>
              </a:tabLst>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Arial" charset="0"/>
              </a:rPr>
              <a:t>                 </a:t>
            </a:r>
            <a:r>
              <a:rPr lang="en-US" sz="2800" dirty="0">
                <a:solidFill>
                  <a:srgbClr val="FFFF00"/>
                </a:solidFill>
                <a:effectLst>
                  <a:outerShdw blurRad="38100" dist="38100" dir="2700000" algn="tl">
                    <a:srgbClr val="000000">
                      <a:alpha val="43137"/>
                    </a:srgbClr>
                  </a:outerShdw>
                </a:effectLst>
                <a:latin typeface="Palatino Linotype" pitchFamily="18" charset="0"/>
                <a:cs typeface="Arial" charset="0"/>
              </a:rPr>
              <a:t>Topical Coverage of the Report</a:t>
            </a:r>
            <a:endParaRPr lang="en-US" sz="2800" dirty="0">
              <a:effectLst>
                <a:outerShdw blurRad="38100" dist="38100" dir="2700000" algn="tl">
                  <a:srgbClr val="000000">
                    <a:alpha val="43137"/>
                  </a:srgbClr>
                </a:outerShdw>
              </a:effectLst>
              <a:latin typeface="Arial" charset="0"/>
              <a:cs typeface="Arial" charset="0"/>
            </a:endParaRPr>
          </a:p>
        </p:txBody>
      </p:sp>
      <p:sp>
        <p:nvSpPr>
          <p:cNvPr id="6" name="Slide Number Placeholder 5"/>
          <p:cNvSpPr txBox="1">
            <a:spLocks noGrp="1"/>
          </p:cNvSpPr>
          <p:nvPr/>
        </p:nvSpPr>
        <p:spPr>
          <a:xfrm>
            <a:off x="6553200" y="6356350"/>
            <a:ext cx="2133600" cy="365125"/>
          </a:xfrm>
          <a:prstGeom prst="rect">
            <a:avLst/>
          </a:prstGeom>
          <a:noFill/>
        </p:spPr>
        <p:txBody>
          <a:bodyPr lIns="91429" tIns="45714" rIns="91429" bIns="45714" anchor="ctr"/>
          <a:lstStyle/>
          <a:p>
            <a:pPr algn="r" fontAlgn="auto">
              <a:spcBef>
                <a:spcPts val="0"/>
              </a:spcBef>
              <a:spcAft>
                <a:spcPts val="0"/>
              </a:spcAft>
              <a:defRPr/>
            </a:pPr>
            <a:fld id="{CB7CB614-0EB8-42C2-935F-DFDF7ACE8450}" type="slidenum">
              <a:rPr lang="en-US" sz="1200">
                <a:solidFill>
                  <a:schemeClr val="tx1">
                    <a:tint val="75000"/>
                  </a:schemeClr>
                </a:solidFill>
                <a:latin typeface="+mn-lt"/>
                <a:cs typeface="+mn-cs"/>
              </a:rPr>
              <a:pPr algn="r" fontAlgn="auto">
                <a:spcBef>
                  <a:spcPts val="0"/>
                </a:spcBef>
                <a:spcAft>
                  <a:spcPts val="0"/>
                </a:spcAft>
                <a:defRPr/>
              </a:pPr>
              <a:t>3</a:t>
            </a:fld>
            <a:endParaRPr lang="en-US" sz="12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70FBFD53-A845-4F83-8DF1-3DA6553F30DA}" type="slidenum">
              <a:rPr lang="en-US" smtClean="0"/>
              <a:pPr>
                <a:defRPr/>
              </a:pPr>
              <a:t>30</a:t>
            </a:fld>
            <a:endParaRPr lang="en-US"/>
          </a:p>
        </p:txBody>
      </p:sp>
      <p:sp>
        <p:nvSpPr>
          <p:cNvPr id="9" name="Title 1"/>
          <p:cNvSpPr txBox="1">
            <a:spLocks/>
          </p:cNvSpPr>
          <p:nvPr/>
        </p:nvSpPr>
        <p:spPr>
          <a:xfrm>
            <a:off x="381000" y="381000"/>
            <a:ext cx="3200400" cy="685800"/>
          </a:xfrm>
          <a:prstGeom prst="rect">
            <a:avLst/>
          </a:prstGeom>
          <a:ln>
            <a:solidFill>
              <a:srgbClr val="FFFF00"/>
            </a:solidFill>
          </a:ln>
        </p:spPr>
        <p:txBody>
          <a:bodyPr/>
          <a:lstStyle/>
          <a:p>
            <a:pPr eaLnBrk="0" hangingPunct="0">
              <a:defRPr/>
            </a:pPr>
            <a:r>
              <a:rPr lang="en-US" sz="3600" dirty="0" smtClean="0">
                <a:solidFill>
                  <a:srgbClr val="FFFF00"/>
                </a:solidFill>
                <a:latin typeface="Palatino Linotype" pitchFamily="18" charset="0"/>
                <a:ea typeface="+mj-ea"/>
                <a:cs typeface="+mj-cs"/>
              </a:rPr>
              <a:t>Contaminants</a:t>
            </a:r>
            <a:endParaRPr lang="en-US" sz="3600" dirty="0">
              <a:solidFill>
                <a:srgbClr val="FFFF00"/>
              </a:solidFill>
              <a:latin typeface="Palatino Linotype" pitchFamily="18" charset="0"/>
              <a:ea typeface="+mj-ea"/>
              <a:cs typeface="+mj-cs"/>
            </a:endParaRPr>
          </a:p>
        </p:txBody>
      </p:sp>
      <p:graphicFrame>
        <p:nvGraphicFramePr>
          <p:cNvPr id="5" name="Table 4"/>
          <p:cNvGraphicFramePr>
            <a:graphicFrameLocks noGrp="1"/>
          </p:cNvGraphicFramePr>
          <p:nvPr/>
        </p:nvGraphicFramePr>
        <p:xfrm>
          <a:off x="381000" y="1676400"/>
          <a:ext cx="8318501" cy="3931920"/>
        </p:xfrm>
        <a:graphic>
          <a:graphicData uri="http://schemas.openxmlformats.org/drawingml/2006/table">
            <a:tbl>
              <a:tblPr>
                <a:tableStyleId>{69CF1AB2-1976-4502-BF36-3FF5EA218861}</a:tableStyleId>
              </a:tblPr>
              <a:tblGrid>
                <a:gridCol w="2514831"/>
                <a:gridCol w="2286210"/>
                <a:gridCol w="3517460"/>
              </a:tblGrid>
              <a:tr h="350262">
                <a:tc>
                  <a:txBody>
                    <a:bodyPr/>
                    <a:lstStyle/>
                    <a:p>
                      <a:pPr marL="114300" marR="0" lvl="0" indent="0" algn="ctr" defTabSz="912813" rtl="0" eaLnBrk="1" fontAlgn="base" latinLnBrk="0" hangingPunct="1">
                        <a:lnSpc>
                          <a:spcPct val="115000"/>
                        </a:lnSpc>
                        <a:spcBef>
                          <a:spcPct val="0"/>
                        </a:spcBef>
                        <a:spcAft>
                          <a:spcPct val="0"/>
                        </a:spcAft>
                        <a:buClrTx/>
                        <a:buSzTx/>
                        <a:buFontTx/>
                        <a:buNone/>
                        <a:tabLst>
                          <a:tab pos="971550" algn="l"/>
                        </a:tabLst>
                      </a:pPr>
                      <a:r>
                        <a:rPr kumimoji="0" lang="en-US" sz="2000" b="1" u="none" strike="noStrike" cap="none" normalizeH="0" baseline="0" dirty="0" smtClean="0">
                          <a:ln>
                            <a:noFill/>
                          </a:ln>
                          <a:solidFill>
                            <a:schemeClr val="bg1"/>
                          </a:solidFill>
                          <a:effectLst/>
                        </a:rPr>
                        <a:t>INDICATOR</a:t>
                      </a:r>
                      <a:endParaRPr kumimoji="0" lang="en-US" sz="2000" b="1" i="0" u="none" strike="noStrike" cap="none" normalizeH="0" baseline="0" dirty="0" smtClean="0">
                        <a:ln>
                          <a:noFill/>
                        </a:ln>
                        <a:solidFill>
                          <a:schemeClr val="bg1"/>
                        </a:solidFill>
                        <a:effectLst/>
                        <a:latin typeface="+mn-lt"/>
                        <a:ea typeface="Calibri" pitchFamily="34" charset="0"/>
                        <a:cs typeface="Times New Roman" pitchFamily="18" charset="0"/>
                      </a:endParaRPr>
                    </a:p>
                  </a:txBody>
                  <a:tcPr marL="62744" marR="62744" marT="0" marB="0" anchor="ctr" horzOverflow="overflow">
                    <a:solidFill>
                      <a:schemeClr val="tx1"/>
                    </a:solidFill>
                  </a:tcPr>
                </a:tc>
                <a:tc>
                  <a:txBody>
                    <a:bodyPr/>
                    <a:lstStyle/>
                    <a:p>
                      <a:pPr marL="0" marR="0" lvl="0" indent="0" algn="ctr" defTabSz="912813" rtl="0" eaLnBrk="1" fontAlgn="base" latinLnBrk="0" hangingPunct="1">
                        <a:lnSpc>
                          <a:spcPct val="115000"/>
                        </a:lnSpc>
                        <a:spcBef>
                          <a:spcPct val="0"/>
                        </a:spcBef>
                        <a:spcAft>
                          <a:spcPct val="0"/>
                        </a:spcAft>
                        <a:buClrTx/>
                        <a:buSzTx/>
                        <a:buFontTx/>
                        <a:buNone/>
                        <a:tabLst>
                          <a:tab pos="914400" algn="l"/>
                        </a:tabLst>
                      </a:pPr>
                      <a:r>
                        <a:rPr kumimoji="0" lang="en-US" sz="2000" b="1" u="none" strike="noStrike" cap="none" normalizeH="0" baseline="0" dirty="0" smtClean="0">
                          <a:ln>
                            <a:noFill/>
                          </a:ln>
                          <a:solidFill>
                            <a:schemeClr val="bg1"/>
                          </a:solidFill>
                          <a:effectLst/>
                        </a:rPr>
                        <a:t>STATUS</a:t>
                      </a:r>
                      <a:endParaRPr kumimoji="0" lang="en-US" sz="2000" b="1" i="0" u="none" strike="noStrike" cap="none" normalizeH="0" baseline="0" dirty="0" smtClean="0">
                        <a:ln>
                          <a:noFill/>
                        </a:ln>
                        <a:solidFill>
                          <a:schemeClr val="bg1"/>
                        </a:solidFill>
                        <a:effectLst/>
                        <a:latin typeface="+mn-lt"/>
                        <a:ea typeface="Calibri" pitchFamily="34" charset="0"/>
                        <a:cs typeface="Times New Roman" pitchFamily="18" charset="0"/>
                      </a:endParaRPr>
                    </a:p>
                  </a:txBody>
                  <a:tcPr marL="62744" marR="62744" marT="0" marB="0" anchor="ctr" horzOverflow="overflow">
                    <a:solidFill>
                      <a:schemeClr val="tx1"/>
                    </a:solidFill>
                  </a:tcPr>
                </a:tc>
                <a:tc>
                  <a:txBody>
                    <a:bodyPr/>
                    <a:lstStyle/>
                    <a:p>
                      <a:pPr marL="0" marR="0" lvl="0" indent="0" algn="ctr" defTabSz="912813" rtl="0" eaLnBrk="1" fontAlgn="base" latinLnBrk="0" hangingPunct="1">
                        <a:lnSpc>
                          <a:spcPct val="115000"/>
                        </a:lnSpc>
                        <a:spcBef>
                          <a:spcPct val="0"/>
                        </a:spcBef>
                        <a:spcAft>
                          <a:spcPct val="0"/>
                        </a:spcAft>
                        <a:buClrTx/>
                        <a:buSzTx/>
                        <a:buFontTx/>
                        <a:buNone/>
                        <a:tabLst>
                          <a:tab pos="914400" algn="l"/>
                        </a:tabLst>
                      </a:pPr>
                      <a:r>
                        <a:rPr kumimoji="0" lang="en-US" sz="2000" b="1" u="none" strike="noStrike" cap="none" normalizeH="0" baseline="0" dirty="0" smtClean="0">
                          <a:ln>
                            <a:noFill/>
                          </a:ln>
                          <a:solidFill>
                            <a:schemeClr val="bg1"/>
                          </a:solidFill>
                          <a:effectLst/>
                        </a:rPr>
                        <a:t>TREND</a:t>
                      </a:r>
                      <a:endParaRPr kumimoji="0" lang="en-US" sz="2000" b="1" i="0" u="none" strike="noStrike" cap="none" normalizeH="0" baseline="0" dirty="0" smtClean="0">
                        <a:ln>
                          <a:noFill/>
                        </a:ln>
                        <a:solidFill>
                          <a:schemeClr val="bg1"/>
                        </a:solidFill>
                        <a:effectLst/>
                        <a:latin typeface="+mn-lt"/>
                        <a:ea typeface="Calibri" pitchFamily="34" charset="0"/>
                        <a:cs typeface="Times New Roman" pitchFamily="18" charset="0"/>
                      </a:endParaRPr>
                    </a:p>
                  </a:txBody>
                  <a:tcPr marL="62744" marR="62744" marT="0" marB="0" anchor="ctr" horzOverflow="overflow">
                    <a:solidFill>
                      <a:schemeClr val="tx1"/>
                    </a:solidFill>
                  </a:tcPr>
                </a:tc>
              </a:tr>
              <a:tr h="716280">
                <a:tc>
                  <a:txBody>
                    <a:bodyPr/>
                    <a:lstStyle/>
                    <a:p>
                      <a:pPr marL="114300" marR="0" algn="l">
                        <a:lnSpc>
                          <a:spcPct val="115000"/>
                        </a:lnSpc>
                        <a:spcBef>
                          <a:spcPts val="0"/>
                        </a:spcBef>
                        <a:spcAft>
                          <a:spcPts val="0"/>
                        </a:spcAft>
                        <a:tabLst>
                          <a:tab pos="914400" algn="l"/>
                        </a:tabLst>
                      </a:pPr>
                      <a:r>
                        <a:rPr lang="en-US" sz="1800" dirty="0" smtClean="0">
                          <a:solidFill>
                            <a:schemeClr val="tx1"/>
                          </a:solidFill>
                        </a:rPr>
                        <a:t>Chemical Releases</a:t>
                      </a:r>
                      <a:r>
                        <a:rPr lang="en-US" sz="1800" baseline="0" dirty="0" smtClean="0">
                          <a:solidFill>
                            <a:schemeClr val="tx1"/>
                          </a:solidFill>
                        </a:rPr>
                        <a:t> (TRI)</a:t>
                      </a:r>
                      <a:endParaRPr lang="en-US" sz="1800" dirty="0">
                        <a:solidFill>
                          <a:schemeClr val="tx1"/>
                        </a:solidFill>
                        <a:latin typeface="+mn-lt"/>
                        <a:ea typeface="Calibri"/>
                        <a:cs typeface="Times New Roman"/>
                      </a:endParaRPr>
                    </a:p>
                  </a:txBody>
                  <a:tcPr marL="62744" marR="62744" marT="0" marB="0" anchor="ctr"/>
                </a:tc>
                <a:tc>
                  <a:txBody>
                    <a:bodyPr/>
                    <a:lstStyle/>
                    <a:p>
                      <a:pPr marL="0" marR="0" algn="ctr">
                        <a:lnSpc>
                          <a:spcPct val="115000"/>
                        </a:lnSpc>
                        <a:spcBef>
                          <a:spcPts val="0"/>
                        </a:spcBef>
                        <a:spcAft>
                          <a:spcPts val="0"/>
                        </a:spcAft>
                        <a:tabLst>
                          <a:tab pos="914400" algn="l"/>
                        </a:tabLst>
                      </a:pPr>
                      <a:r>
                        <a:rPr lang="en-US" sz="1800" dirty="0" smtClean="0">
                          <a:solidFill>
                            <a:schemeClr val="tx1"/>
                          </a:solidFill>
                        </a:rPr>
                        <a:t>Air – Unsatisfactory</a:t>
                      </a:r>
                    </a:p>
                    <a:p>
                      <a:pPr marL="0" marR="0" algn="ctr">
                        <a:lnSpc>
                          <a:spcPct val="115000"/>
                        </a:lnSpc>
                        <a:spcBef>
                          <a:spcPts val="0"/>
                        </a:spcBef>
                        <a:spcAft>
                          <a:spcPts val="0"/>
                        </a:spcAft>
                        <a:tabLst>
                          <a:tab pos="914400" algn="l"/>
                        </a:tabLst>
                      </a:pPr>
                      <a:r>
                        <a:rPr lang="en-US" sz="1800" dirty="0" smtClean="0">
                          <a:solidFill>
                            <a:schemeClr val="tx1"/>
                          </a:solidFill>
                          <a:latin typeface="Calibri"/>
                          <a:ea typeface="Calibri"/>
                          <a:cs typeface="Times New Roman"/>
                        </a:rPr>
                        <a:t>Water - Uncertain</a:t>
                      </a:r>
                      <a:endParaRPr lang="en-US" sz="1800" dirty="0">
                        <a:solidFill>
                          <a:schemeClr val="tx1"/>
                        </a:solidFill>
                        <a:latin typeface="Calibri"/>
                        <a:ea typeface="Calibri"/>
                        <a:cs typeface="Times New Roman"/>
                      </a:endParaRPr>
                    </a:p>
                  </a:txBody>
                  <a:tcPr marL="62744" marR="62744" marT="0" marB="0" anchor="ctr"/>
                </a:tc>
                <a:tc>
                  <a:txBody>
                    <a:bodyPr/>
                    <a:lstStyle/>
                    <a:p>
                      <a:pPr marL="0" marR="0" algn="ctr">
                        <a:lnSpc>
                          <a:spcPct val="115000"/>
                        </a:lnSpc>
                        <a:spcBef>
                          <a:spcPts val="0"/>
                        </a:spcBef>
                        <a:spcAft>
                          <a:spcPts val="0"/>
                        </a:spcAft>
                        <a:tabLst>
                          <a:tab pos="914400" algn="l"/>
                        </a:tabLst>
                      </a:pPr>
                      <a:r>
                        <a:rPr lang="en-US" sz="1800" dirty="0" smtClean="0">
                          <a:solidFill>
                            <a:schemeClr val="tx1"/>
                          </a:solidFill>
                        </a:rPr>
                        <a:t>Air – Improving</a:t>
                      </a:r>
                    </a:p>
                    <a:p>
                      <a:pPr marL="0" marR="0" algn="ctr">
                        <a:lnSpc>
                          <a:spcPct val="115000"/>
                        </a:lnSpc>
                        <a:spcBef>
                          <a:spcPts val="0"/>
                        </a:spcBef>
                        <a:spcAft>
                          <a:spcPts val="0"/>
                        </a:spcAft>
                        <a:tabLst>
                          <a:tab pos="914400" algn="l"/>
                        </a:tabLst>
                      </a:pPr>
                      <a:r>
                        <a:rPr lang="en-US" sz="1800" dirty="0" smtClean="0">
                          <a:solidFill>
                            <a:schemeClr val="tx1"/>
                          </a:solidFill>
                        </a:rPr>
                        <a:t>Water</a:t>
                      </a:r>
                      <a:r>
                        <a:rPr lang="en-US" sz="1800" baseline="0" dirty="0" smtClean="0">
                          <a:solidFill>
                            <a:schemeClr val="tx1"/>
                          </a:solidFill>
                        </a:rPr>
                        <a:t> - Stable</a:t>
                      </a:r>
                      <a:endParaRPr lang="en-US" sz="1800" dirty="0" smtClean="0">
                        <a:solidFill>
                          <a:schemeClr val="tx1"/>
                        </a:solidFill>
                      </a:endParaRPr>
                    </a:p>
                  </a:txBody>
                  <a:tcPr marL="62744" marR="62744" marT="0" marB="0" anchor="ctr"/>
                </a:tc>
              </a:tr>
              <a:tr h="716280">
                <a:tc>
                  <a:txBody>
                    <a:bodyPr/>
                    <a:lstStyle/>
                    <a:p>
                      <a:pPr marL="114300" marR="0" lvl="0" indent="0" algn="l" defTabSz="912813" rtl="0" eaLnBrk="1" fontAlgn="base" latinLnBrk="0" hangingPunct="1">
                        <a:lnSpc>
                          <a:spcPct val="100000"/>
                        </a:lnSpc>
                        <a:spcBef>
                          <a:spcPts val="0"/>
                        </a:spcBef>
                        <a:spcAft>
                          <a:spcPts val="0"/>
                        </a:spcAft>
                        <a:buClrTx/>
                        <a:buSzTx/>
                        <a:buFontTx/>
                        <a:buNone/>
                        <a:tabLst>
                          <a:tab pos="914400" algn="l"/>
                        </a:tabLst>
                      </a:pPr>
                      <a:r>
                        <a:rPr kumimoji="0" lang="en-US" sz="1800" u="none" strike="noStrike" cap="none" normalizeH="0" baseline="0" dirty="0" err="1" smtClean="0">
                          <a:ln>
                            <a:noFill/>
                          </a:ln>
                          <a:solidFill>
                            <a:schemeClr val="tx1"/>
                          </a:solidFill>
                          <a:effectLst/>
                        </a:rPr>
                        <a:t>Polyaromatic</a:t>
                      </a:r>
                      <a:r>
                        <a:rPr kumimoji="0" lang="en-US" sz="1800" u="none" strike="noStrike" cap="none" normalizeH="0" baseline="0" dirty="0" smtClean="0">
                          <a:ln>
                            <a:noFill/>
                          </a:ln>
                          <a:solidFill>
                            <a:schemeClr val="tx1"/>
                          </a:solidFill>
                          <a:effectLst/>
                        </a:rPr>
                        <a:t> Hydrocarbons  (PAHs)</a:t>
                      </a:r>
                      <a:endParaRPr lang="en-US" sz="1800" dirty="0">
                        <a:solidFill>
                          <a:schemeClr val="tx1"/>
                        </a:solidFill>
                        <a:latin typeface="+mn-lt"/>
                        <a:ea typeface="Calibri"/>
                        <a:cs typeface="Times New Roman"/>
                      </a:endParaRPr>
                    </a:p>
                  </a:txBody>
                  <a:tcPr marL="62744" marR="62744" marT="0" marB="0" anchor="ctr"/>
                </a:tc>
                <a:tc>
                  <a:txBody>
                    <a:bodyPr/>
                    <a:lstStyle/>
                    <a:p>
                      <a:pPr marL="0" marR="0" indent="0" algn="ctr" defTabSz="914293" rtl="0" eaLnBrk="1" fontAlgn="auto" latinLnBrk="0" hangingPunct="1">
                        <a:lnSpc>
                          <a:spcPct val="115000"/>
                        </a:lnSpc>
                        <a:spcBef>
                          <a:spcPts val="0"/>
                        </a:spcBef>
                        <a:spcAft>
                          <a:spcPts val="0"/>
                        </a:spcAft>
                        <a:buClrTx/>
                        <a:buSzTx/>
                        <a:buFontTx/>
                        <a:buNone/>
                        <a:tabLst>
                          <a:tab pos="914400" algn="l"/>
                        </a:tabLst>
                        <a:defRPr/>
                      </a:pPr>
                      <a:r>
                        <a:rPr lang="en-US" sz="1800" kern="1200" baseline="0" dirty="0" smtClean="0">
                          <a:solidFill>
                            <a:schemeClr val="tx1"/>
                          </a:solidFill>
                          <a:latin typeface="+mn-lt"/>
                          <a:ea typeface="+mn-ea"/>
                          <a:cs typeface="+mn-cs"/>
                        </a:rPr>
                        <a:t>Unsatisfactory</a:t>
                      </a:r>
                    </a:p>
                  </a:txBody>
                  <a:tcPr marL="62744" marR="62744" marT="0" marB="0" anchor="ctr"/>
                </a:tc>
                <a:tc>
                  <a:txBody>
                    <a:bodyPr/>
                    <a:lstStyle/>
                    <a:p>
                      <a:pPr algn="ctr">
                        <a:lnSpc>
                          <a:spcPct val="100000"/>
                        </a:lnSpc>
                        <a:spcBef>
                          <a:spcPts val="0"/>
                        </a:spcBef>
                        <a:spcAft>
                          <a:spcPts val="0"/>
                        </a:spcAft>
                      </a:pPr>
                      <a:r>
                        <a:rPr lang="en-US" sz="1800" kern="1200" baseline="0" dirty="0" smtClean="0">
                          <a:solidFill>
                            <a:schemeClr val="tx1"/>
                          </a:solidFill>
                          <a:latin typeface="+mn-lt"/>
                          <a:ea typeface="+mn-ea"/>
                          <a:cs typeface="+mn-cs"/>
                        </a:rPr>
                        <a:t>NORTHERN LSJRB – Improving</a:t>
                      </a:r>
                    </a:p>
                    <a:p>
                      <a:pPr algn="ctr">
                        <a:lnSpc>
                          <a:spcPct val="100000"/>
                        </a:lnSpc>
                        <a:spcBef>
                          <a:spcPts val="0"/>
                        </a:spcBef>
                        <a:spcAft>
                          <a:spcPts val="0"/>
                        </a:spcAft>
                      </a:pPr>
                      <a:r>
                        <a:rPr lang="en-US" sz="1800" kern="1200" baseline="0" dirty="0" smtClean="0">
                          <a:solidFill>
                            <a:schemeClr val="tx1"/>
                          </a:solidFill>
                          <a:latin typeface="+mn-lt"/>
                          <a:ea typeface="+mn-ea"/>
                          <a:cs typeface="+mn-cs"/>
                        </a:rPr>
                        <a:t>SOUTHERN LSJRB - Uncertain</a:t>
                      </a:r>
                      <a:endParaRPr lang="en-US" sz="1800" dirty="0">
                        <a:solidFill>
                          <a:schemeClr val="tx1"/>
                        </a:solidFill>
                        <a:latin typeface="Calibri"/>
                        <a:ea typeface="Calibri"/>
                        <a:cs typeface="Times New Roman"/>
                      </a:endParaRPr>
                    </a:p>
                  </a:txBody>
                  <a:tcPr marL="62744" marR="62744" marT="0" marB="0" anchor="ctr"/>
                </a:tc>
              </a:tr>
              <a:tr h="716280">
                <a:tc>
                  <a:txBody>
                    <a:bodyPr/>
                    <a:lstStyle/>
                    <a:p>
                      <a:pPr marL="114300" marR="0" algn="l">
                        <a:lnSpc>
                          <a:spcPct val="115000"/>
                        </a:lnSpc>
                        <a:spcBef>
                          <a:spcPts val="0"/>
                        </a:spcBef>
                        <a:spcAft>
                          <a:spcPts val="0"/>
                        </a:spcAft>
                        <a:tabLst>
                          <a:tab pos="914400" algn="l"/>
                        </a:tabLst>
                      </a:pPr>
                      <a:r>
                        <a:rPr lang="en-US" sz="1800" dirty="0" smtClean="0">
                          <a:solidFill>
                            <a:schemeClr val="tx1"/>
                          </a:solidFill>
                          <a:latin typeface="+mn-lt"/>
                          <a:ea typeface="Calibri"/>
                          <a:cs typeface="Times New Roman"/>
                        </a:rPr>
                        <a:t>Metals</a:t>
                      </a:r>
                      <a:endParaRPr lang="en-US" sz="1800" dirty="0">
                        <a:solidFill>
                          <a:schemeClr val="tx1"/>
                        </a:solidFill>
                        <a:latin typeface="+mn-lt"/>
                        <a:ea typeface="Calibri"/>
                        <a:cs typeface="Times New Roman"/>
                      </a:endParaRPr>
                    </a:p>
                  </a:txBody>
                  <a:tcPr marL="62744" marR="62744" marT="0" marB="0" anchor="ctr"/>
                </a:tc>
                <a:tc>
                  <a:txBody>
                    <a:bodyPr/>
                    <a:lstStyle/>
                    <a:p>
                      <a:pPr marL="0" marR="0" indent="0" algn="ctr" defTabSz="914293" rtl="0" eaLnBrk="1" fontAlgn="auto" latinLnBrk="0" hangingPunct="1">
                        <a:lnSpc>
                          <a:spcPct val="115000"/>
                        </a:lnSpc>
                        <a:spcBef>
                          <a:spcPts val="0"/>
                        </a:spcBef>
                        <a:spcAft>
                          <a:spcPts val="0"/>
                        </a:spcAft>
                        <a:buClrTx/>
                        <a:buSzTx/>
                        <a:buFontTx/>
                        <a:buNone/>
                        <a:tabLst>
                          <a:tab pos="914400" algn="l"/>
                        </a:tabLst>
                        <a:defRPr/>
                      </a:pPr>
                      <a:r>
                        <a:rPr lang="en-US" sz="1800" kern="1200" baseline="0" dirty="0" smtClean="0">
                          <a:solidFill>
                            <a:schemeClr val="tx1"/>
                          </a:solidFill>
                          <a:latin typeface="+mn-lt"/>
                          <a:ea typeface="+mn-ea"/>
                          <a:cs typeface="+mn-cs"/>
                        </a:rPr>
                        <a:t>Unsatisfactory</a:t>
                      </a:r>
                    </a:p>
                  </a:txBody>
                  <a:tcPr marL="62744" marR="62744" marT="0" marB="0" anchor="ctr"/>
                </a:tc>
                <a:tc>
                  <a:txBody>
                    <a:bodyPr/>
                    <a:lstStyle/>
                    <a:p>
                      <a:pPr marL="0" marR="0" algn="ctr">
                        <a:lnSpc>
                          <a:spcPct val="115000"/>
                        </a:lnSpc>
                        <a:spcBef>
                          <a:spcPts val="0"/>
                        </a:spcBef>
                        <a:spcAft>
                          <a:spcPts val="0"/>
                        </a:spcAft>
                        <a:tabLst>
                          <a:tab pos="914400" algn="l"/>
                        </a:tabLst>
                      </a:pPr>
                      <a:r>
                        <a:rPr lang="en-US" sz="1800" dirty="0" smtClean="0">
                          <a:solidFill>
                            <a:schemeClr val="tx1"/>
                          </a:solidFill>
                          <a:latin typeface="Calibri"/>
                          <a:ea typeface="Calibri"/>
                          <a:cs typeface="Times New Roman"/>
                        </a:rPr>
                        <a:t>Stable</a:t>
                      </a:r>
                      <a:endParaRPr lang="en-US" sz="1800" dirty="0">
                        <a:solidFill>
                          <a:schemeClr val="tx1"/>
                        </a:solidFill>
                        <a:latin typeface="Calibri"/>
                        <a:ea typeface="Calibri"/>
                        <a:cs typeface="Times New Roman"/>
                      </a:endParaRPr>
                    </a:p>
                  </a:txBody>
                  <a:tcPr marL="62744" marR="62744" marT="0" marB="0" anchor="ctr"/>
                </a:tc>
              </a:tr>
              <a:tr h="716280">
                <a:tc>
                  <a:txBody>
                    <a:bodyPr/>
                    <a:lstStyle/>
                    <a:p>
                      <a:pPr marL="114300" marR="0" algn="l">
                        <a:lnSpc>
                          <a:spcPct val="115000"/>
                        </a:lnSpc>
                        <a:spcBef>
                          <a:spcPts val="0"/>
                        </a:spcBef>
                        <a:spcAft>
                          <a:spcPts val="0"/>
                        </a:spcAft>
                        <a:tabLst>
                          <a:tab pos="914400" algn="l"/>
                        </a:tabLst>
                      </a:pPr>
                      <a:r>
                        <a:rPr lang="en-US" sz="1800" dirty="0" smtClean="0">
                          <a:solidFill>
                            <a:schemeClr val="tx1"/>
                          </a:solidFill>
                          <a:latin typeface="+mn-lt"/>
                          <a:ea typeface="Calibri"/>
                          <a:cs typeface="Times New Roman"/>
                        </a:rPr>
                        <a:t>Polychlorinated</a:t>
                      </a:r>
                      <a:r>
                        <a:rPr lang="en-US" sz="1800" baseline="0" dirty="0" smtClean="0">
                          <a:solidFill>
                            <a:schemeClr val="tx1"/>
                          </a:solidFill>
                          <a:latin typeface="+mn-lt"/>
                          <a:ea typeface="Calibri"/>
                          <a:cs typeface="Times New Roman"/>
                        </a:rPr>
                        <a:t> Biphenyls (PCBs)</a:t>
                      </a:r>
                      <a:endParaRPr lang="en-US" sz="1800" dirty="0">
                        <a:solidFill>
                          <a:schemeClr val="tx1"/>
                        </a:solidFill>
                        <a:latin typeface="+mn-lt"/>
                        <a:ea typeface="Calibri"/>
                        <a:cs typeface="Times New Roman"/>
                      </a:endParaRPr>
                    </a:p>
                  </a:txBody>
                  <a:tcPr marL="62744" marR="62744" marT="0" marB="0" anchor="ctr"/>
                </a:tc>
                <a:tc>
                  <a:txBody>
                    <a:bodyPr/>
                    <a:lstStyle/>
                    <a:p>
                      <a:pPr marL="0" marR="0" indent="0" algn="ctr" defTabSz="914293" rtl="0" eaLnBrk="1" fontAlgn="auto" latinLnBrk="0" hangingPunct="1">
                        <a:lnSpc>
                          <a:spcPct val="115000"/>
                        </a:lnSpc>
                        <a:spcBef>
                          <a:spcPts val="0"/>
                        </a:spcBef>
                        <a:spcAft>
                          <a:spcPts val="0"/>
                        </a:spcAft>
                        <a:buClrTx/>
                        <a:buSzTx/>
                        <a:buFontTx/>
                        <a:buNone/>
                        <a:tabLst>
                          <a:tab pos="914400" algn="l"/>
                        </a:tabLst>
                        <a:defRPr/>
                      </a:pPr>
                      <a:r>
                        <a:rPr lang="en-US" sz="1800" kern="1200" baseline="0" dirty="0" smtClean="0">
                          <a:solidFill>
                            <a:schemeClr val="tx1"/>
                          </a:solidFill>
                          <a:latin typeface="+mn-lt"/>
                          <a:ea typeface="+mn-ea"/>
                          <a:cs typeface="+mn-cs"/>
                        </a:rPr>
                        <a:t>Unsatisfactory</a:t>
                      </a:r>
                    </a:p>
                  </a:txBody>
                  <a:tcPr marL="62744" marR="62744" marT="0" marB="0" anchor="ctr"/>
                </a:tc>
                <a:tc>
                  <a:txBody>
                    <a:bodyPr/>
                    <a:lstStyle/>
                    <a:p>
                      <a:pPr marL="0" marR="0" algn="ctr">
                        <a:lnSpc>
                          <a:spcPct val="115000"/>
                        </a:lnSpc>
                        <a:spcBef>
                          <a:spcPts val="0"/>
                        </a:spcBef>
                        <a:spcAft>
                          <a:spcPts val="0"/>
                        </a:spcAft>
                        <a:tabLst>
                          <a:tab pos="914400" algn="l"/>
                        </a:tabLst>
                      </a:pPr>
                      <a:r>
                        <a:rPr lang="en-US" sz="1800" dirty="0" smtClean="0">
                          <a:solidFill>
                            <a:schemeClr val="tx1"/>
                          </a:solidFill>
                          <a:latin typeface="Calibri"/>
                          <a:ea typeface="Calibri"/>
                          <a:cs typeface="Times New Roman"/>
                        </a:rPr>
                        <a:t>Stable</a:t>
                      </a:r>
                      <a:endParaRPr lang="en-US" sz="1800" dirty="0">
                        <a:solidFill>
                          <a:schemeClr val="tx1"/>
                        </a:solidFill>
                        <a:latin typeface="Calibri"/>
                        <a:ea typeface="Calibri"/>
                        <a:cs typeface="Times New Roman"/>
                      </a:endParaRPr>
                    </a:p>
                  </a:txBody>
                  <a:tcPr marL="62744" marR="62744" marT="0" marB="0" anchor="ctr"/>
                </a:tc>
              </a:tr>
              <a:tr h="716280">
                <a:tc>
                  <a:txBody>
                    <a:bodyPr/>
                    <a:lstStyle/>
                    <a:p>
                      <a:pPr marL="114300" marR="0" algn="l">
                        <a:lnSpc>
                          <a:spcPct val="115000"/>
                        </a:lnSpc>
                        <a:spcBef>
                          <a:spcPts val="0"/>
                        </a:spcBef>
                        <a:spcAft>
                          <a:spcPts val="0"/>
                        </a:spcAft>
                        <a:tabLst>
                          <a:tab pos="914400" algn="l"/>
                        </a:tabLst>
                      </a:pPr>
                      <a:r>
                        <a:rPr lang="en-US" sz="1800" dirty="0" smtClean="0">
                          <a:solidFill>
                            <a:schemeClr val="tx1"/>
                          </a:solidFill>
                          <a:latin typeface="+mn-lt"/>
                          <a:ea typeface="Calibri"/>
                          <a:cs typeface="Times New Roman"/>
                        </a:rPr>
                        <a:t>Pesticides</a:t>
                      </a:r>
                      <a:r>
                        <a:rPr lang="en-US" sz="1800" baseline="0" dirty="0" smtClean="0">
                          <a:solidFill>
                            <a:schemeClr val="tx1"/>
                          </a:solidFill>
                          <a:latin typeface="+mn-lt"/>
                          <a:ea typeface="Calibri"/>
                          <a:cs typeface="Times New Roman"/>
                        </a:rPr>
                        <a:t> with Chlorine</a:t>
                      </a:r>
                      <a:endParaRPr lang="en-US" sz="1800" dirty="0">
                        <a:solidFill>
                          <a:schemeClr val="tx1"/>
                        </a:solidFill>
                        <a:latin typeface="+mn-lt"/>
                        <a:ea typeface="Calibri"/>
                        <a:cs typeface="Times New Roman"/>
                      </a:endParaRPr>
                    </a:p>
                  </a:txBody>
                  <a:tcPr marL="62744" marR="62744" marT="0" marB="0" anchor="ctr"/>
                </a:tc>
                <a:tc>
                  <a:txBody>
                    <a:bodyPr/>
                    <a:lstStyle/>
                    <a:p>
                      <a:pPr marL="0" marR="0" indent="0" algn="ctr" defTabSz="914293" rtl="0" eaLnBrk="1" fontAlgn="auto" latinLnBrk="0" hangingPunct="1">
                        <a:lnSpc>
                          <a:spcPct val="115000"/>
                        </a:lnSpc>
                        <a:spcBef>
                          <a:spcPts val="0"/>
                        </a:spcBef>
                        <a:spcAft>
                          <a:spcPts val="0"/>
                        </a:spcAft>
                        <a:buClrTx/>
                        <a:buSzTx/>
                        <a:buFontTx/>
                        <a:buNone/>
                        <a:tabLst>
                          <a:tab pos="914400" algn="l"/>
                        </a:tabLst>
                        <a:defRPr/>
                      </a:pPr>
                      <a:r>
                        <a:rPr lang="en-US" sz="1800" kern="1200" baseline="0" dirty="0" smtClean="0">
                          <a:solidFill>
                            <a:schemeClr val="tx1"/>
                          </a:solidFill>
                          <a:latin typeface="+mn-lt"/>
                          <a:ea typeface="+mn-ea"/>
                          <a:cs typeface="+mn-cs"/>
                        </a:rPr>
                        <a:t>Unsatisfactory</a:t>
                      </a:r>
                    </a:p>
                  </a:txBody>
                  <a:tcPr marL="62744" marR="62744" marT="0" marB="0" anchor="ctr"/>
                </a:tc>
                <a:tc>
                  <a:txBody>
                    <a:bodyPr/>
                    <a:lstStyle/>
                    <a:p>
                      <a:pPr marL="0" marR="0" algn="ctr">
                        <a:lnSpc>
                          <a:spcPct val="115000"/>
                        </a:lnSpc>
                        <a:spcBef>
                          <a:spcPts val="0"/>
                        </a:spcBef>
                        <a:spcAft>
                          <a:spcPts val="0"/>
                        </a:spcAft>
                        <a:tabLst>
                          <a:tab pos="914400" algn="l"/>
                        </a:tabLst>
                      </a:pPr>
                      <a:r>
                        <a:rPr lang="en-US" sz="1800" dirty="0" smtClean="0">
                          <a:solidFill>
                            <a:schemeClr val="tx1"/>
                          </a:solidFill>
                          <a:latin typeface="Calibri"/>
                          <a:ea typeface="Calibri"/>
                          <a:cs typeface="Times New Roman"/>
                        </a:rPr>
                        <a:t>Stable</a:t>
                      </a:r>
                      <a:endParaRPr lang="en-US" sz="1800" dirty="0">
                        <a:solidFill>
                          <a:schemeClr val="tx1"/>
                        </a:solidFill>
                        <a:latin typeface="Calibri"/>
                        <a:ea typeface="Calibri"/>
                        <a:cs typeface="Times New Roman"/>
                      </a:endParaRPr>
                    </a:p>
                  </a:txBody>
                  <a:tcPr marL="62744" marR="62744" marT="0" marB="0" anchor="ct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2667000" y="228600"/>
            <a:ext cx="3195105" cy="830997"/>
          </a:xfrm>
          <a:prstGeom prst="rect">
            <a:avLst/>
          </a:prstGeom>
          <a:noFill/>
          <a:ln w="9525">
            <a:noFill/>
            <a:miter lim="800000"/>
            <a:headEnd/>
            <a:tailEnd/>
          </a:ln>
        </p:spPr>
        <p:txBody>
          <a:bodyPr wrap="none">
            <a:spAutoFit/>
          </a:bodyPr>
          <a:lstStyle/>
          <a:p>
            <a:pPr>
              <a:defRPr/>
            </a:pPr>
            <a:r>
              <a:rPr lang="en-US" sz="4800" dirty="0">
                <a:solidFill>
                  <a:srgbClr val="FFFF00"/>
                </a:solidFill>
                <a:effectLst>
                  <a:outerShdw blurRad="38100" dist="38100" dir="2700000" algn="tl">
                    <a:srgbClr val="000000">
                      <a:alpha val="43137"/>
                    </a:srgbClr>
                  </a:outerShdw>
                </a:effectLst>
                <a:latin typeface="Palatino Linotype" pitchFamily="18" charset="0"/>
                <a:cs typeface="Arial" charset="0"/>
              </a:rPr>
              <a:t>The Future</a:t>
            </a:r>
          </a:p>
        </p:txBody>
      </p:sp>
      <p:cxnSp>
        <p:nvCxnSpPr>
          <p:cNvPr id="7" name="Straight Connector 6"/>
          <p:cNvCxnSpPr/>
          <p:nvPr/>
        </p:nvCxnSpPr>
        <p:spPr>
          <a:xfrm>
            <a:off x="0" y="1143000"/>
            <a:ext cx="91440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116C799F-CB86-4236-B527-CDCDA9609827}" type="slidenum">
              <a:rPr lang="en-US" smtClean="0"/>
              <a:pPr>
                <a:defRPr/>
              </a:pPr>
              <a:t>31</a:t>
            </a:fld>
            <a:endParaRPr lang="en-US"/>
          </a:p>
        </p:txBody>
      </p:sp>
      <p:sp>
        <p:nvSpPr>
          <p:cNvPr id="10" name="Rectangle 9"/>
          <p:cNvSpPr/>
          <p:nvPr/>
        </p:nvSpPr>
        <p:spPr>
          <a:xfrm>
            <a:off x="1066800" y="1482313"/>
            <a:ext cx="7467600" cy="3400931"/>
          </a:xfrm>
          <a:prstGeom prst="rect">
            <a:avLst/>
          </a:prstGeom>
        </p:spPr>
        <p:txBody>
          <a:bodyPr wrap="square">
            <a:spAutoFit/>
          </a:bodyPr>
          <a:lstStyle/>
          <a:p>
            <a:pPr marL="341313" lvl="0" indent="-341313" eaLnBrk="0" hangingPunct="0">
              <a:spcAft>
                <a:spcPts val="600"/>
              </a:spcAft>
              <a:buFont typeface="Arial" pitchFamily="34" charset="0"/>
              <a:buChar char="•"/>
              <a:tabLst>
                <a:tab pos="112713" algn="l"/>
                <a:tab pos="6399213" algn="l"/>
              </a:tabLst>
              <a:defRPr/>
            </a:pPr>
            <a:r>
              <a:rPr lang="en-US" sz="3600" dirty="0" smtClean="0">
                <a:solidFill>
                  <a:srgbClr val="FFFF00"/>
                </a:solidFill>
                <a:effectLst>
                  <a:outerShdw blurRad="38100" dist="38100" dir="2700000" algn="tl">
                    <a:srgbClr val="000000">
                      <a:alpha val="43137"/>
                    </a:srgbClr>
                  </a:outerShdw>
                </a:effectLst>
                <a:latin typeface="Palatino Linotype" pitchFamily="18" charset="0"/>
                <a:cs typeface="Arial" charset="0"/>
              </a:rPr>
              <a:t>Continue the report each year</a:t>
            </a:r>
          </a:p>
          <a:p>
            <a:pPr marL="341313" lvl="0" indent="-341313" eaLnBrk="0" hangingPunct="0">
              <a:spcAft>
                <a:spcPts val="600"/>
              </a:spcAft>
              <a:buFont typeface="Arial" pitchFamily="34" charset="0"/>
              <a:buChar char="•"/>
              <a:tabLst>
                <a:tab pos="112713" algn="l"/>
                <a:tab pos="6399213" algn="l"/>
              </a:tabLst>
              <a:defRPr/>
            </a:pPr>
            <a:r>
              <a:rPr lang="en-US" sz="3600" dirty="0" smtClean="0">
                <a:solidFill>
                  <a:srgbClr val="FFFF00"/>
                </a:solidFill>
                <a:effectLst>
                  <a:outerShdw blurRad="38100" dist="38100" dir="2700000" algn="tl">
                    <a:srgbClr val="000000">
                      <a:alpha val="43137"/>
                    </a:srgbClr>
                  </a:outerShdw>
                </a:effectLst>
                <a:latin typeface="Palatino Linotype" pitchFamily="18" charset="0"/>
                <a:cs typeface="Arial" charset="0"/>
              </a:rPr>
              <a:t>5-Year Plan</a:t>
            </a:r>
            <a:endParaRPr lang="en-US" sz="3600" dirty="0">
              <a:solidFill>
                <a:srgbClr val="FFFF00"/>
              </a:solidFill>
              <a:effectLst>
                <a:outerShdw blurRad="38100" dist="38100" dir="2700000" algn="tl">
                  <a:srgbClr val="000000">
                    <a:alpha val="43137"/>
                  </a:srgbClr>
                </a:outerShdw>
              </a:effectLst>
              <a:latin typeface="Palatino Linotype" pitchFamily="18" charset="0"/>
              <a:cs typeface="Arial" charset="0"/>
            </a:endParaRPr>
          </a:p>
          <a:p>
            <a:pPr marL="741363" lvl="1" indent="-284163" eaLnBrk="0" hangingPunct="0">
              <a:spcAft>
                <a:spcPts val="600"/>
              </a:spcAft>
              <a:buFont typeface="Arial" pitchFamily="34" charset="0"/>
              <a:buChar char="–"/>
              <a:tabLst>
                <a:tab pos="112713" algn="l"/>
                <a:tab pos="6399213" algn="l"/>
              </a:tabLst>
              <a:defRPr/>
            </a:pPr>
            <a:r>
              <a:rPr lang="en-US" sz="3200" dirty="0">
                <a:solidFill>
                  <a:schemeClr val="bg1"/>
                </a:solidFill>
                <a:effectLst>
                  <a:outerShdw blurRad="38100" dist="38100" dir="2700000" algn="tl">
                    <a:srgbClr val="000000">
                      <a:alpha val="43137"/>
                    </a:srgbClr>
                  </a:outerShdw>
                </a:effectLst>
                <a:latin typeface="Palatino Linotype" pitchFamily="18" charset="0"/>
                <a:cs typeface="Arial" charset="0"/>
              </a:rPr>
              <a:t>How can we best serve the community?</a:t>
            </a:r>
          </a:p>
          <a:p>
            <a:pPr marL="741363" lvl="1" indent="-284163" eaLnBrk="0" hangingPunct="0">
              <a:spcAft>
                <a:spcPts val="600"/>
              </a:spcAft>
              <a:buFont typeface="Arial" pitchFamily="34" charset="0"/>
              <a:buChar char="–"/>
              <a:tabLst>
                <a:tab pos="112713" algn="l"/>
                <a:tab pos="6399213" algn="l"/>
              </a:tabLst>
              <a:defRPr/>
            </a:pPr>
            <a:r>
              <a:rPr lang="en-US" sz="3200" dirty="0" smtClean="0">
                <a:solidFill>
                  <a:schemeClr val="bg1"/>
                </a:solidFill>
                <a:effectLst>
                  <a:outerShdw blurRad="38100" dist="38100" dir="2700000" algn="tl">
                    <a:srgbClr val="000000">
                      <a:alpha val="43137"/>
                    </a:srgbClr>
                  </a:outerShdw>
                </a:effectLst>
                <a:latin typeface="Palatino Linotype" pitchFamily="18" charset="0"/>
                <a:cs typeface="Arial" charset="0"/>
              </a:rPr>
              <a:t>Content and direction of the River Report for the next 5 years</a:t>
            </a: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1143000"/>
            <a:ext cx="91440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34819" name="Picture 6"/>
          <p:cNvPicPr>
            <a:picLocks noChangeAspect="1" noChangeArrowheads="1"/>
          </p:cNvPicPr>
          <p:nvPr/>
        </p:nvPicPr>
        <p:blipFill>
          <a:blip r:embed="rId3" cstate="print"/>
          <a:srcRect/>
          <a:stretch>
            <a:fillRect/>
          </a:stretch>
        </p:blipFill>
        <p:spPr bwMode="auto">
          <a:xfrm>
            <a:off x="788988" y="381000"/>
            <a:ext cx="7588250" cy="5715000"/>
          </a:xfrm>
          <a:prstGeom prst="rect">
            <a:avLst/>
          </a:prstGeom>
          <a:noFill/>
          <a:ln w="9525">
            <a:solidFill>
              <a:srgbClr val="FFFF00"/>
            </a:solidFill>
            <a:miter lim="800000"/>
            <a:headEnd/>
            <a:tailEnd/>
          </a:ln>
        </p:spPr>
      </p:pic>
      <p:sp>
        <p:nvSpPr>
          <p:cNvPr id="12" name="TextBox 3"/>
          <p:cNvSpPr txBox="1">
            <a:spLocks noChangeArrowheads="1"/>
          </p:cNvSpPr>
          <p:nvPr/>
        </p:nvSpPr>
        <p:spPr bwMode="auto">
          <a:xfrm>
            <a:off x="6858000" y="6096000"/>
            <a:ext cx="2055813" cy="584200"/>
          </a:xfrm>
          <a:prstGeom prst="rect">
            <a:avLst/>
          </a:prstGeom>
          <a:noFill/>
          <a:ln w="9525">
            <a:noFill/>
            <a:miter lim="800000"/>
            <a:headEnd/>
            <a:tailEnd/>
          </a:ln>
        </p:spPr>
        <p:txBody>
          <a:bodyPr wrap="none">
            <a:spAutoFit/>
          </a:bodyPr>
          <a:lstStyle/>
          <a:p>
            <a:pPr>
              <a:defRPr/>
            </a:pPr>
            <a:r>
              <a:rPr lang="en-US" sz="3200" i="1" dirty="0">
                <a:solidFill>
                  <a:srgbClr val="FFFF00"/>
                </a:solidFill>
                <a:effectLst>
                  <a:outerShdw blurRad="38100" dist="38100" dir="2700000" algn="tl">
                    <a:srgbClr val="000000">
                      <a:alpha val="43137"/>
                    </a:srgbClr>
                  </a:outerShdw>
                </a:effectLst>
                <a:latin typeface="Palatino Linotype" pitchFamily="18" charset="0"/>
                <a:cs typeface="Arial" charset="0"/>
              </a:rPr>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609600" y="457200"/>
            <a:ext cx="7924800" cy="523875"/>
          </a:xfrm>
          <a:prstGeom prst="rect">
            <a:avLst/>
          </a:prstGeom>
          <a:noFill/>
          <a:ln w="9525">
            <a:noFill/>
            <a:miter lim="800000"/>
            <a:headEnd/>
            <a:tailEnd/>
          </a:ln>
        </p:spPr>
        <p:txBody>
          <a:bodyPr>
            <a:spAutoFit/>
          </a:bodyPr>
          <a:lstStyle/>
          <a:p>
            <a:pPr algn="just">
              <a:tabLst>
                <a:tab pos="112713" algn="l"/>
                <a:tab pos="6399213" algn="l"/>
              </a:tabLst>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Arial" charset="0"/>
              </a:rPr>
              <a:t>                 </a:t>
            </a:r>
            <a:r>
              <a:rPr lang="en-US" sz="2800" dirty="0">
                <a:solidFill>
                  <a:srgbClr val="FFFF00"/>
                </a:solidFill>
                <a:effectLst>
                  <a:outerShdw blurRad="38100" dist="38100" dir="2700000" algn="tl">
                    <a:srgbClr val="000000">
                      <a:alpha val="43137"/>
                    </a:srgbClr>
                  </a:outerShdw>
                </a:effectLst>
                <a:latin typeface="Palatino Linotype" pitchFamily="18" charset="0"/>
                <a:cs typeface="Arial" charset="0"/>
              </a:rPr>
              <a:t>Five Components of the Report</a:t>
            </a:r>
            <a:r>
              <a:rPr lang="en-US" sz="2800" dirty="0">
                <a:solidFill>
                  <a:schemeClr val="bg1"/>
                </a:solidFill>
                <a:effectLst>
                  <a:outerShdw blurRad="38100" dist="38100" dir="2700000" algn="tl">
                    <a:srgbClr val="000000">
                      <a:alpha val="43137"/>
                    </a:srgbClr>
                  </a:outerShdw>
                </a:effectLst>
                <a:latin typeface="Palatino Linotype" pitchFamily="18" charset="0"/>
                <a:cs typeface="Arial" charset="0"/>
              </a:rPr>
              <a:t>	</a:t>
            </a:r>
            <a:endParaRPr lang="en-US" sz="2800" dirty="0">
              <a:effectLst>
                <a:outerShdw blurRad="38100" dist="38100" dir="2700000" algn="tl">
                  <a:srgbClr val="000000">
                    <a:alpha val="43137"/>
                  </a:srgbClr>
                </a:outerShdw>
              </a:effectLst>
              <a:latin typeface="Arial" charset="0"/>
              <a:cs typeface="Arial" charset="0"/>
            </a:endParaRPr>
          </a:p>
        </p:txBody>
      </p:sp>
      <p:cxnSp>
        <p:nvCxnSpPr>
          <p:cNvPr id="5" name="Straight Connector 4"/>
          <p:cNvCxnSpPr/>
          <p:nvPr/>
        </p:nvCxnSpPr>
        <p:spPr>
          <a:xfrm>
            <a:off x="0" y="1143000"/>
            <a:ext cx="91440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148" name="Rectangle 5"/>
          <p:cNvSpPr>
            <a:spLocks noChangeArrowheads="1"/>
          </p:cNvSpPr>
          <p:nvPr/>
        </p:nvSpPr>
        <p:spPr bwMode="auto">
          <a:xfrm>
            <a:off x="609600" y="1371600"/>
            <a:ext cx="7772400" cy="4832350"/>
          </a:xfrm>
          <a:prstGeom prst="rect">
            <a:avLst/>
          </a:prstGeom>
          <a:noFill/>
          <a:ln w="9525">
            <a:noFill/>
            <a:miter lim="800000"/>
            <a:headEnd/>
            <a:tailEnd/>
          </a:ln>
        </p:spPr>
        <p:txBody>
          <a:bodyPr>
            <a:spAutoFit/>
          </a:bodyPr>
          <a:lstStyle/>
          <a:p>
            <a:pPr algn="ctr">
              <a:tabLst>
                <a:tab pos="112713" algn="l"/>
                <a:tab pos="6399213" algn="l"/>
              </a:tabLst>
              <a:defRPr/>
            </a:pPr>
            <a:r>
              <a:rPr lang="en-US" sz="2800" dirty="0">
                <a:solidFill>
                  <a:schemeClr val="bg1"/>
                </a:solidFill>
                <a:effectLst>
                  <a:outerShdw blurRad="38100" dist="38100" dir="2700000" algn="tl">
                    <a:srgbClr val="000000">
                      <a:alpha val="43137"/>
                    </a:srgbClr>
                  </a:outerShdw>
                </a:effectLst>
                <a:latin typeface="Palatino Linotype" pitchFamily="18" charset="0"/>
                <a:cs typeface="Arial" charset="0"/>
              </a:rPr>
              <a:t>Full Report (with Glossary)</a:t>
            </a:r>
          </a:p>
          <a:p>
            <a:pPr algn="ctr">
              <a:tabLst>
                <a:tab pos="112713" algn="l"/>
                <a:tab pos="6399213" algn="l"/>
              </a:tabLst>
              <a:defRPr/>
            </a:pPr>
            <a:endParaRPr lang="en-US" sz="2800" dirty="0">
              <a:solidFill>
                <a:schemeClr val="bg1"/>
              </a:solidFill>
              <a:effectLst>
                <a:outerShdw blurRad="38100" dist="38100" dir="2700000" algn="tl">
                  <a:srgbClr val="000000">
                    <a:alpha val="43137"/>
                  </a:srgbClr>
                </a:outerShdw>
              </a:effectLst>
              <a:latin typeface="Palatino Linotype" pitchFamily="18" charset="0"/>
              <a:cs typeface="Arial" charset="0"/>
            </a:endParaRPr>
          </a:p>
          <a:p>
            <a:pPr algn="ctr">
              <a:tabLst>
                <a:tab pos="112713" algn="l"/>
                <a:tab pos="6399213" algn="l"/>
              </a:tabLst>
              <a:defRPr/>
            </a:pPr>
            <a:r>
              <a:rPr lang="en-US" sz="2800" dirty="0">
                <a:solidFill>
                  <a:schemeClr val="bg1"/>
                </a:solidFill>
                <a:effectLst>
                  <a:outerShdw blurRad="38100" dist="38100" dir="2700000" algn="tl">
                    <a:srgbClr val="000000">
                      <a:alpha val="43137"/>
                    </a:srgbClr>
                  </a:outerShdw>
                </a:effectLst>
                <a:latin typeface="Palatino Linotype" pitchFamily="18" charset="0"/>
                <a:cs typeface="Arial" charset="0"/>
              </a:rPr>
              <a:t>Appendix</a:t>
            </a:r>
          </a:p>
          <a:p>
            <a:pPr algn="ctr">
              <a:tabLst>
                <a:tab pos="112713" algn="l"/>
                <a:tab pos="6399213" algn="l"/>
              </a:tabLst>
              <a:defRPr/>
            </a:pPr>
            <a:endParaRPr lang="en-US" sz="2800" dirty="0">
              <a:solidFill>
                <a:schemeClr val="bg1"/>
              </a:solidFill>
              <a:effectLst>
                <a:outerShdw blurRad="38100" dist="38100" dir="2700000" algn="tl">
                  <a:srgbClr val="000000">
                    <a:alpha val="43137"/>
                  </a:srgbClr>
                </a:outerShdw>
              </a:effectLst>
              <a:latin typeface="Palatino Linotype" pitchFamily="18" charset="0"/>
              <a:cs typeface="Arial" charset="0"/>
            </a:endParaRPr>
          </a:p>
          <a:p>
            <a:pPr algn="ctr">
              <a:tabLst>
                <a:tab pos="112713" algn="l"/>
                <a:tab pos="6399213" algn="l"/>
              </a:tabLst>
              <a:defRPr/>
            </a:pPr>
            <a:endParaRPr lang="en-US" sz="2800" dirty="0">
              <a:solidFill>
                <a:schemeClr val="bg1"/>
              </a:solidFill>
              <a:effectLst>
                <a:outerShdw blurRad="38100" dist="38100" dir="2700000" algn="tl">
                  <a:srgbClr val="000000">
                    <a:alpha val="43137"/>
                  </a:srgbClr>
                </a:outerShdw>
              </a:effectLst>
              <a:latin typeface="Palatino Linotype" pitchFamily="18" charset="0"/>
              <a:cs typeface="Arial" charset="0"/>
            </a:endParaRPr>
          </a:p>
          <a:p>
            <a:pPr algn="ctr">
              <a:tabLst>
                <a:tab pos="112713" algn="l"/>
                <a:tab pos="6399213" algn="l"/>
              </a:tabLst>
              <a:defRPr/>
            </a:pPr>
            <a:r>
              <a:rPr lang="en-US" sz="2800" dirty="0">
                <a:solidFill>
                  <a:schemeClr val="bg1"/>
                </a:solidFill>
                <a:effectLst>
                  <a:outerShdw blurRad="38100" dist="38100" dir="2700000" algn="tl">
                    <a:srgbClr val="000000">
                      <a:alpha val="43137"/>
                    </a:srgbClr>
                  </a:outerShdw>
                </a:effectLst>
                <a:latin typeface="Palatino Linotype" pitchFamily="18" charset="0"/>
                <a:cs typeface="Arial" charset="0"/>
              </a:rPr>
              <a:t>Website </a:t>
            </a:r>
          </a:p>
          <a:p>
            <a:pPr algn="ctr">
              <a:tabLst>
                <a:tab pos="112713" algn="l"/>
                <a:tab pos="6399213" algn="l"/>
              </a:tabLst>
              <a:defRPr/>
            </a:pPr>
            <a:r>
              <a:rPr lang="en-US" sz="2800" b="1" dirty="0">
                <a:solidFill>
                  <a:srgbClr val="FFFF00"/>
                </a:solidFill>
                <a:effectLst>
                  <a:outerShdw blurRad="38100" dist="38100" dir="2700000" algn="tl">
                    <a:srgbClr val="000000">
                      <a:alpha val="43137"/>
                    </a:srgbClr>
                  </a:outerShdw>
                </a:effectLst>
                <a:latin typeface="Palatino Linotype" pitchFamily="18" charset="0"/>
                <a:cs typeface="Arial" charset="0"/>
              </a:rPr>
              <a:t>http://www.SJRreport.com</a:t>
            </a:r>
          </a:p>
          <a:p>
            <a:pPr algn="ctr">
              <a:tabLst>
                <a:tab pos="112713" algn="l"/>
                <a:tab pos="6399213" algn="l"/>
              </a:tabLst>
              <a:defRPr/>
            </a:pPr>
            <a:endParaRPr lang="en-US" sz="2800" b="1" dirty="0">
              <a:solidFill>
                <a:schemeClr val="bg1"/>
              </a:solidFill>
              <a:effectLst>
                <a:outerShdw blurRad="38100" dist="38100" dir="2700000" algn="tl">
                  <a:srgbClr val="000000">
                    <a:alpha val="43137"/>
                  </a:srgbClr>
                </a:outerShdw>
              </a:effectLst>
              <a:latin typeface="Palatino Linotype" pitchFamily="18" charset="0"/>
              <a:cs typeface="Arial" charset="0"/>
            </a:endParaRPr>
          </a:p>
          <a:p>
            <a:pPr algn="ctr">
              <a:tabLst>
                <a:tab pos="112713" algn="l"/>
                <a:tab pos="6399213" algn="l"/>
              </a:tabLst>
              <a:defRPr/>
            </a:pPr>
            <a:r>
              <a:rPr lang="en-US" sz="2800" dirty="0">
                <a:solidFill>
                  <a:schemeClr val="bg1"/>
                </a:solidFill>
                <a:effectLst>
                  <a:outerShdw blurRad="38100" dist="38100" dir="2700000" algn="tl">
                    <a:srgbClr val="000000">
                      <a:alpha val="43137"/>
                    </a:srgbClr>
                  </a:outerShdw>
                </a:effectLst>
                <a:latin typeface="Palatino Linotype" pitchFamily="18" charset="0"/>
                <a:cs typeface="Arial" charset="0"/>
              </a:rPr>
              <a:t>Brochure</a:t>
            </a:r>
          </a:p>
          <a:p>
            <a:pPr algn="ctr">
              <a:tabLst>
                <a:tab pos="112713" algn="l"/>
                <a:tab pos="6399213" algn="l"/>
              </a:tabLst>
              <a:defRPr/>
            </a:pPr>
            <a:endParaRPr lang="en-US" sz="2800" dirty="0">
              <a:solidFill>
                <a:schemeClr val="bg1"/>
              </a:solidFill>
              <a:effectLst>
                <a:outerShdw blurRad="38100" dist="38100" dir="2700000" algn="tl">
                  <a:srgbClr val="000000">
                    <a:alpha val="43137"/>
                  </a:srgbClr>
                </a:outerShdw>
              </a:effectLst>
              <a:latin typeface="Palatino Linotype" pitchFamily="18" charset="0"/>
              <a:cs typeface="Arial" charset="0"/>
            </a:endParaRPr>
          </a:p>
          <a:p>
            <a:pPr algn="ctr">
              <a:tabLst>
                <a:tab pos="112713" algn="l"/>
                <a:tab pos="6399213" algn="l"/>
              </a:tabLst>
              <a:defRPr/>
            </a:pPr>
            <a:r>
              <a:rPr lang="en-US" sz="2800" dirty="0">
                <a:solidFill>
                  <a:schemeClr val="bg1"/>
                </a:solidFill>
                <a:effectLst>
                  <a:outerShdw blurRad="38100" dist="38100" dir="2700000" algn="tl">
                    <a:srgbClr val="000000">
                      <a:alpha val="43137"/>
                    </a:srgbClr>
                  </a:outerShdw>
                </a:effectLst>
                <a:latin typeface="Palatino Linotype" pitchFamily="18" charset="0"/>
                <a:cs typeface="Arial" charset="0"/>
              </a:rPr>
              <a:t>Digital Archive of all references – a new feature</a:t>
            </a:r>
            <a:endParaRPr lang="en-US" sz="2800" dirty="0">
              <a:effectLst>
                <a:outerShdw blurRad="38100" dist="38100" dir="2700000" algn="tl">
                  <a:srgbClr val="000000">
                    <a:alpha val="43137"/>
                  </a:srgbClr>
                </a:outerShdw>
              </a:effectLst>
              <a:latin typeface="Arial" charset="0"/>
              <a:cs typeface="Arial" charset="0"/>
            </a:endParaRPr>
          </a:p>
        </p:txBody>
      </p:sp>
      <p:sp>
        <p:nvSpPr>
          <p:cNvPr id="6" name="Slide Number Placeholder 5"/>
          <p:cNvSpPr txBox="1">
            <a:spLocks noGrp="1"/>
          </p:cNvSpPr>
          <p:nvPr/>
        </p:nvSpPr>
        <p:spPr>
          <a:xfrm>
            <a:off x="6553200" y="6356350"/>
            <a:ext cx="2133600" cy="365125"/>
          </a:xfrm>
          <a:prstGeom prst="rect">
            <a:avLst/>
          </a:prstGeom>
          <a:noFill/>
        </p:spPr>
        <p:txBody>
          <a:bodyPr lIns="91429" tIns="45714" rIns="91429" bIns="45714" anchor="ctr"/>
          <a:lstStyle/>
          <a:p>
            <a:pPr algn="r" fontAlgn="auto">
              <a:spcBef>
                <a:spcPts val="0"/>
              </a:spcBef>
              <a:spcAft>
                <a:spcPts val="0"/>
              </a:spcAft>
              <a:defRPr/>
            </a:pPr>
            <a:fld id="{9D0D3FEB-0D66-4EFC-B933-321667EEC5FB}" type="slidenum">
              <a:rPr lang="en-US" sz="1200">
                <a:solidFill>
                  <a:schemeClr val="tx1">
                    <a:tint val="75000"/>
                  </a:schemeClr>
                </a:solidFill>
                <a:latin typeface="+mn-lt"/>
                <a:cs typeface="+mn-cs"/>
              </a:rPr>
              <a:pPr algn="r" fontAlgn="auto">
                <a:spcBef>
                  <a:spcPts val="0"/>
                </a:spcBef>
                <a:spcAft>
                  <a:spcPts val="0"/>
                </a:spcAft>
                <a:defRPr/>
              </a:pPr>
              <a:t>4</a:t>
            </a:fld>
            <a:endParaRPr lang="en-US" sz="12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609600" y="457200"/>
            <a:ext cx="7924800" cy="523875"/>
          </a:xfrm>
          <a:prstGeom prst="rect">
            <a:avLst/>
          </a:prstGeom>
          <a:noFill/>
          <a:ln w="9525">
            <a:noFill/>
            <a:miter lim="800000"/>
            <a:headEnd/>
            <a:tailEnd/>
          </a:ln>
        </p:spPr>
        <p:txBody>
          <a:bodyPr>
            <a:spAutoFit/>
          </a:bodyPr>
          <a:lstStyle/>
          <a:p>
            <a:pPr algn="ctr">
              <a:tabLst>
                <a:tab pos="112713" algn="l"/>
                <a:tab pos="6399213" algn="l"/>
              </a:tabLst>
              <a:defRPr/>
            </a:pPr>
            <a:r>
              <a:rPr lang="en-US" sz="2800" dirty="0">
                <a:solidFill>
                  <a:srgbClr val="FFFF00"/>
                </a:solidFill>
                <a:effectLst>
                  <a:outerShdw blurRad="38100" dist="38100" dir="2700000" algn="tl">
                    <a:srgbClr val="000000">
                      <a:alpha val="43137"/>
                    </a:srgbClr>
                  </a:outerShdw>
                </a:effectLst>
                <a:latin typeface="Palatino Linotype" pitchFamily="18" charset="0"/>
                <a:cs typeface="Arial" charset="0"/>
              </a:rPr>
              <a:t>Digital Archive – Browse Page</a:t>
            </a:r>
            <a:endParaRPr lang="en-US" sz="2800" dirty="0">
              <a:effectLst>
                <a:outerShdw blurRad="38100" dist="38100" dir="2700000" algn="tl">
                  <a:srgbClr val="000000">
                    <a:alpha val="43137"/>
                  </a:srgbClr>
                </a:outerShdw>
              </a:effectLst>
              <a:latin typeface="Arial" charset="0"/>
              <a:cs typeface="Arial" charset="0"/>
            </a:endParaRPr>
          </a:p>
        </p:txBody>
      </p:sp>
      <p:cxnSp>
        <p:nvCxnSpPr>
          <p:cNvPr id="5" name="Straight Connector 4"/>
          <p:cNvCxnSpPr/>
          <p:nvPr/>
        </p:nvCxnSpPr>
        <p:spPr>
          <a:xfrm>
            <a:off x="0" y="1143000"/>
            <a:ext cx="91440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txBox="1">
            <a:spLocks noGrp="1"/>
          </p:cNvSpPr>
          <p:nvPr/>
        </p:nvSpPr>
        <p:spPr>
          <a:xfrm>
            <a:off x="6553200" y="6356350"/>
            <a:ext cx="2133600" cy="365125"/>
          </a:xfrm>
          <a:prstGeom prst="rect">
            <a:avLst/>
          </a:prstGeom>
          <a:noFill/>
        </p:spPr>
        <p:txBody>
          <a:bodyPr lIns="91429" tIns="45714" rIns="91429" bIns="45714" anchor="ctr"/>
          <a:lstStyle/>
          <a:p>
            <a:pPr algn="r" fontAlgn="auto">
              <a:spcBef>
                <a:spcPts val="0"/>
              </a:spcBef>
              <a:spcAft>
                <a:spcPts val="0"/>
              </a:spcAft>
              <a:defRPr/>
            </a:pPr>
            <a:fld id="{CCA06071-B14D-48DC-A409-DCF85BCAE480}" type="slidenum">
              <a:rPr lang="en-US" sz="1200">
                <a:solidFill>
                  <a:schemeClr val="tx1">
                    <a:tint val="75000"/>
                  </a:schemeClr>
                </a:solidFill>
                <a:latin typeface="+mn-lt"/>
                <a:cs typeface="+mn-cs"/>
              </a:rPr>
              <a:pPr algn="r" fontAlgn="auto">
                <a:spcBef>
                  <a:spcPts val="0"/>
                </a:spcBef>
                <a:spcAft>
                  <a:spcPts val="0"/>
                </a:spcAft>
                <a:defRPr/>
              </a:pPr>
              <a:t>5</a:t>
            </a:fld>
            <a:endParaRPr lang="en-US" sz="1200">
              <a:solidFill>
                <a:schemeClr val="tx1">
                  <a:tint val="75000"/>
                </a:schemeClr>
              </a:solidFill>
              <a:latin typeface="+mn-lt"/>
              <a:cs typeface="+mn-cs"/>
            </a:endParaRPr>
          </a:p>
        </p:txBody>
      </p:sp>
      <p:pic>
        <p:nvPicPr>
          <p:cNvPr id="6149" name="Picture 2"/>
          <p:cNvPicPr>
            <a:picLocks noChangeAspect="1"/>
          </p:cNvPicPr>
          <p:nvPr/>
        </p:nvPicPr>
        <p:blipFill>
          <a:blip r:embed="rId3" cstate="print"/>
          <a:srcRect b="7503"/>
          <a:stretch>
            <a:fillRect/>
          </a:stretch>
        </p:blipFill>
        <p:spPr bwMode="auto">
          <a:xfrm>
            <a:off x="838200" y="1219200"/>
            <a:ext cx="7562850" cy="559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609600" y="457200"/>
            <a:ext cx="7924800" cy="523875"/>
          </a:xfrm>
          <a:prstGeom prst="rect">
            <a:avLst/>
          </a:prstGeom>
          <a:noFill/>
          <a:ln w="9525">
            <a:noFill/>
            <a:miter lim="800000"/>
            <a:headEnd/>
            <a:tailEnd/>
          </a:ln>
        </p:spPr>
        <p:txBody>
          <a:bodyPr>
            <a:spAutoFit/>
          </a:bodyPr>
          <a:lstStyle/>
          <a:p>
            <a:pPr algn="ctr">
              <a:tabLst>
                <a:tab pos="112713" algn="l"/>
                <a:tab pos="6399213" algn="l"/>
              </a:tabLst>
              <a:defRPr/>
            </a:pPr>
            <a:r>
              <a:rPr lang="en-US" sz="2800" dirty="0">
                <a:solidFill>
                  <a:srgbClr val="FFFF00"/>
                </a:solidFill>
                <a:effectLst>
                  <a:outerShdw blurRad="38100" dist="38100" dir="2700000" algn="tl">
                    <a:srgbClr val="000000">
                      <a:alpha val="43137"/>
                    </a:srgbClr>
                  </a:outerShdw>
                </a:effectLst>
                <a:latin typeface="Palatino Linotype" pitchFamily="18" charset="0"/>
                <a:cs typeface="Arial" charset="0"/>
              </a:rPr>
              <a:t>Digital Archive – Search Page</a:t>
            </a:r>
            <a:endParaRPr lang="en-US" sz="2800" dirty="0">
              <a:effectLst>
                <a:outerShdw blurRad="38100" dist="38100" dir="2700000" algn="tl">
                  <a:srgbClr val="000000">
                    <a:alpha val="43137"/>
                  </a:srgbClr>
                </a:outerShdw>
              </a:effectLst>
              <a:latin typeface="Arial" charset="0"/>
              <a:cs typeface="Arial" charset="0"/>
            </a:endParaRPr>
          </a:p>
        </p:txBody>
      </p:sp>
      <p:cxnSp>
        <p:nvCxnSpPr>
          <p:cNvPr id="5" name="Straight Connector 4"/>
          <p:cNvCxnSpPr/>
          <p:nvPr/>
        </p:nvCxnSpPr>
        <p:spPr>
          <a:xfrm>
            <a:off x="0" y="1143000"/>
            <a:ext cx="91440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txBox="1">
            <a:spLocks noGrp="1"/>
          </p:cNvSpPr>
          <p:nvPr/>
        </p:nvSpPr>
        <p:spPr>
          <a:xfrm>
            <a:off x="6553200" y="6356350"/>
            <a:ext cx="2133600" cy="365125"/>
          </a:xfrm>
          <a:prstGeom prst="rect">
            <a:avLst/>
          </a:prstGeom>
          <a:noFill/>
        </p:spPr>
        <p:txBody>
          <a:bodyPr lIns="91429" tIns="45714" rIns="91429" bIns="45714" anchor="ctr"/>
          <a:lstStyle/>
          <a:p>
            <a:pPr algn="r" fontAlgn="auto">
              <a:spcBef>
                <a:spcPts val="0"/>
              </a:spcBef>
              <a:spcAft>
                <a:spcPts val="0"/>
              </a:spcAft>
              <a:defRPr/>
            </a:pPr>
            <a:fld id="{E675221C-1E96-404D-BE1E-C05A1477501D}" type="slidenum">
              <a:rPr lang="en-US" sz="1200">
                <a:solidFill>
                  <a:schemeClr val="tx1">
                    <a:tint val="75000"/>
                  </a:schemeClr>
                </a:solidFill>
                <a:latin typeface="+mn-lt"/>
                <a:cs typeface="+mn-cs"/>
              </a:rPr>
              <a:pPr algn="r" fontAlgn="auto">
                <a:spcBef>
                  <a:spcPts val="0"/>
                </a:spcBef>
                <a:spcAft>
                  <a:spcPts val="0"/>
                </a:spcAft>
                <a:defRPr/>
              </a:pPr>
              <a:t>6</a:t>
            </a:fld>
            <a:endParaRPr lang="en-US" sz="1200">
              <a:solidFill>
                <a:schemeClr val="tx1">
                  <a:tint val="75000"/>
                </a:schemeClr>
              </a:solidFill>
              <a:latin typeface="+mn-lt"/>
              <a:cs typeface="+mn-cs"/>
            </a:endParaRPr>
          </a:p>
        </p:txBody>
      </p:sp>
      <p:pic>
        <p:nvPicPr>
          <p:cNvPr id="7173" name="Picture 3"/>
          <p:cNvPicPr>
            <a:picLocks noChangeAspect="1"/>
          </p:cNvPicPr>
          <p:nvPr/>
        </p:nvPicPr>
        <p:blipFill>
          <a:blip r:embed="rId3" cstate="print"/>
          <a:srcRect/>
          <a:stretch>
            <a:fillRect/>
          </a:stretch>
        </p:blipFill>
        <p:spPr bwMode="auto">
          <a:xfrm>
            <a:off x="990600" y="1235075"/>
            <a:ext cx="6858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txBox="1">
            <a:spLocks noGrp="1"/>
          </p:cNvSpPr>
          <p:nvPr/>
        </p:nvSpPr>
        <p:spPr>
          <a:xfrm>
            <a:off x="6553200" y="6356350"/>
            <a:ext cx="2133600" cy="365125"/>
          </a:xfrm>
          <a:prstGeom prst="rect">
            <a:avLst/>
          </a:prstGeom>
          <a:noFill/>
        </p:spPr>
        <p:txBody>
          <a:bodyPr lIns="91429" tIns="45714" rIns="91429" bIns="45714" anchor="ctr"/>
          <a:lstStyle/>
          <a:p>
            <a:pPr algn="r" fontAlgn="auto">
              <a:spcBef>
                <a:spcPts val="0"/>
              </a:spcBef>
              <a:spcAft>
                <a:spcPts val="0"/>
              </a:spcAft>
              <a:defRPr/>
            </a:pPr>
            <a:fld id="{B20EA8D4-ABDF-4705-83E1-6FF6A5239FC0}" type="slidenum">
              <a:rPr lang="en-US" sz="1200">
                <a:solidFill>
                  <a:schemeClr val="tx1">
                    <a:tint val="75000"/>
                  </a:schemeClr>
                </a:solidFill>
                <a:latin typeface="+mn-lt"/>
                <a:cs typeface="+mn-cs"/>
              </a:rPr>
              <a:pPr algn="r" fontAlgn="auto">
                <a:spcBef>
                  <a:spcPts val="0"/>
                </a:spcBef>
                <a:spcAft>
                  <a:spcPts val="0"/>
                </a:spcAft>
                <a:defRPr/>
              </a:pPr>
              <a:t>7</a:t>
            </a:fld>
            <a:endParaRPr lang="en-US" sz="1200">
              <a:solidFill>
                <a:schemeClr val="tx1">
                  <a:tint val="75000"/>
                </a:schemeClr>
              </a:solidFill>
              <a:latin typeface="+mn-lt"/>
              <a:cs typeface="+mn-cs"/>
            </a:endParaRPr>
          </a:p>
        </p:txBody>
      </p:sp>
      <p:grpSp>
        <p:nvGrpSpPr>
          <p:cNvPr id="8195" name="Group 38"/>
          <p:cNvGrpSpPr>
            <a:grpSpLocks/>
          </p:cNvGrpSpPr>
          <p:nvPr/>
        </p:nvGrpSpPr>
        <p:grpSpPr bwMode="auto">
          <a:xfrm>
            <a:off x="0" y="0"/>
            <a:ext cx="1828800" cy="1143000"/>
            <a:chOff x="152400" y="152400"/>
            <a:chExt cx="990600" cy="769240"/>
          </a:xfrm>
        </p:grpSpPr>
        <p:pic>
          <p:nvPicPr>
            <p:cNvPr id="8203" name="Picture 19" descr="http://www.farragut2.org/NS%20Web%20Documents/pw2007/ju_logo.jpg"/>
            <p:cNvPicPr>
              <a:picLocks noChangeAspect="1" noChangeArrowheads="1"/>
            </p:cNvPicPr>
            <p:nvPr/>
          </p:nvPicPr>
          <p:blipFill>
            <a:blip r:embed="rId3" cstate="print"/>
            <a:srcRect t="17618" r="1266"/>
            <a:stretch>
              <a:fillRect/>
            </a:stretch>
          </p:blipFill>
          <p:spPr bwMode="auto">
            <a:xfrm>
              <a:off x="152400" y="152400"/>
              <a:ext cx="990600" cy="712606"/>
            </a:xfrm>
            <a:prstGeom prst="rect">
              <a:avLst/>
            </a:prstGeom>
            <a:noFill/>
            <a:ln w="9525">
              <a:solidFill>
                <a:schemeClr val="tx1"/>
              </a:solidFill>
              <a:miter lim="800000"/>
              <a:headEnd/>
              <a:tailEnd/>
            </a:ln>
          </p:spPr>
        </p:pic>
        <p:pic>
          <p:nvPicPr>
            <p:cNvPr id="8204" name="Picture 5" descr="new-ju-logo-3305.jpg"/>
            <p:cNvPicPr>
              <a:picLocks noChangeAspect="1"/>
            </p:cNvPicPr>
            <p:nvPr/>
          </p:nvPicPr>
          <p:blipFill>
            <a:blip r:embed="rId4" cstate="print"/>
            <a:srcRect/>
            <a:stretch>
              <a:fillRect/>
            </a:stretch>
          </p:blipFill>
          <p:spPr bwMode="auto">
            <a:xfrm>
              <a:off x="152400" y="622491"/>
              <a:ext cx="990600" cy="299149"/>
            </a:xfrm>
            <a:prstGeom prst="rect">
              <a:avLst/>
            </a:prstGeom>
            <a:noFill/>
            <a:ln w="9525">
              <a:solidFill>
                <a:schemeClr val="tx1"/>
              </a:solidFill>
              <a:miter lim="800000"/>
              <a:headEnd/>
              <a:tailEnd/>
            </a:ln>
          </p:spPr>
        </p:pic>
      </p:grpSp>
      <p:pic>
        <p:nvPicPr>
          <p:cNvPr id="8196" name="Picture 6" descr="UNF%20Logo.jpg"/>
          <p:cNvPicPr>
            <a:picLocks noChangeAspect="1"/>
          </p:cNvPicPr>
          <p:nvPr/>
        </p:nvPicPr>
        <p:blipFill>
          <a:blip r:embed="rId5" cstate="print"/>
          <a:srcRect l="4752" t="45305" r="4752" b="4225"/>
          <a:stretch>
            <a:fillRect/>
          </a:stretch>
        </p:blipFill>
        <p:spPr bwMode="auto">
          <a:xfrm>
            <a:off x="7315200" y="0"/>
            <a:ext cx="1828800" cy="1143000"/>
          </a:xfrm>
          <a:prstGeom prst="rect">
            <a:avLst/>
          </a:prstGeom>
          <a:noFill/>
          <a:ln w="9525">
            <a:solidFill>
              <a:schemeClr val="tx1"/>
            </a:solidFill>
            <a:miter lim="800000"/>
            <a:headEnd/>
            <a:tailEnd/>
          </a:ln>
        </p:spPr>
      </p:pic>
      <p:sp>
        <p:nvSpPr>
          <p:cNvPr id="7173" name="Rectangle 7"/>
          <p:cNvSpPr>
            <a:spLocks noChangeArrowheads="1"/>
          </p:cNvSpPr>
          <p:nvPr/>
        </p:nvSpPr>
        <p:spPr bwMode="auto">
          <a:xfrm>
            <a:off x="4800600" y="1447800"/>
            <a:ext cx="4191000" cy="5078413"/>
          </a:xfrm>
          <a:prstGeom prst="rect">
            <a:avLst/>
          </a:prstGeom>
          <a:noFill/>
          <a:ln w="9525">
            <a:noFill/>
            <a:miter lim="800000"/>
            <a:headEnd/>
            <a:tailEnd/>
          </a:ln>
        </p:spPr>
        <p:txBody>
          <a:bodyPr>
            <a:spAutoFit/>
          </a:bodyPr>
          <a:lstStyle/>
          <a:p>
            <a:pPr marL="347663" indent="-231775">
              <a:tabLst>
                <a:tab pos="112713" algn="l"/>
                <a:tab pos="6399213" algn="l"/>
              </a:tabLst>
              <a:defRPr/>
            </a:pPr>
            <a:r>
              <a:rPr lang="en-US" u="sng" dirty="0">
                <a:solidFill>
                  <a:schemeClr val="bg1"/>
                </a:solidFill>
                <a:effectLst>
                  <a:outerShdw blurRad="38100" dist="38100" dir="2700000" algn="tl">
                    <a:srgbClr val="000000">
                      <a:alpha val="43137"/>
                    </a:srgbClr>
                  </a:outerShdw>
                </a:effectLst>
                <a:latin typeface="Palatino Linotype" pitchFamily="18" charset="0"/>
                <a:cs typeface="Arial" charset="0"/>
              </a:rPr>
              <a:t>Radha Pyati, Ph.D. </a:t>
            </a:r>
          </a:p>
          <a:p>
            <a:pPr marL="347663" indent="-231775">
              <a:tabLst>
                <a:tab pos="112713" algn="l"/>
                <a:tab pos="6399213" algn="l"/>
              </a:tabLst>
              <a:defRPr/>
            </a:pPr>
            <a:r>
              <a:rPr lang="en-US" i="1" dirty="0">
                <a:solidFill>
                  <a:schemeClr val="bg1"/>
                </a:solidFill>
                <a:effectLst>
                  <a:outerShdw blurRad="38100" dist="38100" dir="2700000" algn="tl">
                    <a:srgbClr val="000000">
                      <a:alpha val="43137"/>
                    </a:srgbClr>
                  </a:outerShdw>
                </a:effectLst>
                <a:latin typeface="Palatino Linotype" pitchFamily="18" charset="0"/>
                <a:cs typeface="Arial" charset="0"/>
              </a:rPr>
              <a:t>Co-Principal Investigator</a:t>
            </a:r>
          </a:p>
          <a:p>
            <a:pPr marL="347663" indent="-231775">
              <a:tabLst>
                <a:tab pos="112713" algn="l"/>
                <a:tab pos="6399213" algn="l"/>
              </a:tabLst>
              <a:defRPr/>
            </a:pPr>
            <a:r>
              <a:rPr lang="en-US" i="1" dirty="0">
                <a:solidFill>
                  <a:schemeClr val="bg1"/>
                </a:solidFill>
                <a:effectLst>
                  <a:outerShdw blurRad="38100" dist="38100" dir="2700000" algn="tl">
                    <a:srgbClr val="000000">
                      <a:alpha val="43137"/>
                    </a:srgbClr>
                  </a:outerShdw>
                </a:effectLst>
                <a:latin typeface="Palatino Linotype" pitchFamily="18" charset="0"/>
                <a:cs typeface="Arial" charset="0"/>
              </a:rPr>
              <a:t>Background &amp; Bacteria</a:t>
            </a:r>
          </a:p>
          <a:p>
            <a:pPr marL="347663" indent="-231775">
              <a:tabLst>
                <a:tab pos="112713" algn="l"/>
                <a:tab pos="6399213" algn="l"/>
              </a:tabLst>
              <a:defRPr/>
            </a:pPr>
            <a:r>
              <a:rPr lang="en-US" i="1" dirty="0">
                <a:solidFill>
                  <a:schemeClr val="bg1"/>
                </a:solidFill>
                <a:effectLst>
                  <a:outerShdw blurRad="38100" dist="38100" dir="2700000" algn="tl">
                    <a:srgbClr val="000000">
                      <a:alpha val="43137"/>
                    </a:srgbClr>
                  </a:outerShdw>
                </a:effectLst>
                <a:latin typeface="Palatino Linotype" pitchFamily="18" charset="0"/>
                <a:cs typeface="Arial" charset="0"/>
              </a:rPr>
              <a:t>	</a:t>
            </a:r>
          </a:p>
          <a:p>
            <a:pPr marL="347663" indent="-231775">
              <a:tabLst>
                <a:tab pos="112713" algn="l"/>
                <a:tab pos="6399213" algn="l"/>
              </a:tabLst>
              <a:defRPr/>
            </a:pPr>
            <a:r>
              <a:rPr lang="en-US" u="sng" dirty="0">
                <a:solidFill>
                  <a:schemeClr val="bg1"/>
                </a:solidFill>
                <a:effectLst>
                  <a:outerShdw blurRad="38100" dist="38100" dir="2700000" algn="tl">
                    <a:srgbClr val="000000">
                      <a:alpha val="43137"/>
                    </a:srgbClr>
                  </a:outerShdw>
                </a:effectLst>
                <a:latin typeface="Palatino Linotype" pitchFamily="18" charset="0"/>
                <a:cs typeface="Arial" charset="0"/>
              </a:rPr>
              <a:t>Pat Welsh, Ph. D.</a:t>
            </a:r>
          </a:p>
          <a:p>
            <a:pPr marL="347663" indent="-231775">
              <a:tabLst>
                <a:tab pos="112713" algn="l"/>
                <a:tab pos="6399213" algn="l"/>
              </a:tabLst>
              <a:defRPr/>
            </a:pPr>
            <a:r>
              <a:rPr lang="en-US" i="1" dirty="0">
                <a:solidFill>
                  <a:schemeClr val="bg1"/>
                </a:solidFill>
                <a:effectLst>
                  <a:outerShdw blurRad="38100" dist="38100" dir="2700000" algn="tl">
                    <a:srgbClr val="000000">
                      <a:alpha val="43137"/>
                    </a:srgbClr>
                  </a:outerShdw>
                </a:effectLst>
                <a:latin typeface="Palatino Linotype" pitchFamily="18" charset="0"/>
                <a:cs typeface="Arial" charset="0"/>
              </a:rPr>
              <a:t>Turbidity, Algal Blooms &amp; Bacteria</a:t>
            </a:r>
          </a:p>
          <a:p>
            <a:pPr marL="347663" indent="-231775">
              <a:tabLst>
                <a:tab pos="112713" algn="l"/>
                <a:tab pos="6399213" algn="l"/>
              </a:tabLst>
              <a:defRPr/>
            </a:pPr>
            <a:endParaRPr lang="en-US" i="1" dirty="0">
              <a:solidFill>
                <a:schemeClr val="bg1"/>
              </a:solidFill>
              <a:effectLst>
                <a:outerShdw blurRad="38100" dist="38100" dir="2700000" algn="tl">
                  <a:srgbClr val="000000">
                    <a:alpha val="43137"/>
                  </a:srgbClr>
                </a:outerShdw>
              </a:effectLst>
              <a:latin typeface="Palatino Linotype" pitchFamily="18" charset="0"/>
              <a:cs typeface="Arial" charset="0"/>
            </a:endParaRPr>
          </a:p>
          <a:p>
            <a:pPr marL="347663" indent="-231775">
              <a:tabLst>
                <a:tab pos="112713" algn="l"/>
                <a:tab pos="6399213" algn="l"/>
              </a:tabLst>
              <a:defRPr/>
            </a:pPr>
            <a:r>
              <a:rPr lang="en-US" u="sng" dirty="0">
                <a:solidFill>
                  <a:schemeClr val="bg1"/>
                </a:solidFill>
                <a:effectLst>
                  <a:outerShdw blurRad="38100" dist="38100" dir="2700000" algn="tl">
                    <a:srgbClr val="000000">
                      <a:alpha val="43137"/>
                    </a:srgbClr>
                  </a:outerShdw>
                </a:effectLst>
                <a:latin typeface="Palatino Linotype" pitchFamily="18" charset="0"/>
                <a:cs typeface="Arial" charset="0"/>
              </a:rPr>
              <a:t>Gretchen Bielmyer , Ph.D. </a:t>
            </a:r>
          </a:p>
          <a:p>
            <a:pPr marL="347663" indent="-231775">
              <a:tabLst>
                <a:tab pos="112713" algn="l"/>
                <a:tab pos="6399213" algn="l"/>
              </a:tabLst>
              <a:defRPr/>
            </a:pPr>
            <a:r>
              <a:rPr lang="en-US" i="1" dirty="0">
                <a:solidFill>
                  <a:schemeClr val="bg1"/>
                </a:solidFill>
                <a:effectLst>
                  <a:outerShdw blurRad="38100" dist="38100" dir="2700000" algn="tl">
                    <a:srgbClr val="000000">
                      <a:alpha val="43137"/>
                    </a:srgbClr>
                  </a:outerShdw>
                </a:effectLst>
                <a:latin typeface="Palatino Linotype" pitchFamily="18" charset="0"/>
                <a:cs typeface="Arial" charset="0"/>
              </a:rPr>
              <a:t>	Dissolved  Oxygen &amp; Nutrients</a:t>
            </a:r>
          </a:p>
          <a:p>
            <a:pPr marL="347663" indent="-231775">
              <a:tabLst>
                <a:tab pos="112713" algn="l"/>
                <a:tab pos="6399213" algn="l"/>
              </a:tabLst>
              <a:defRPr/>
            </a:pPr>
            <a:r>
              <a:rPr lang="en-US" i="1" dirty="0">
                <a:solidFill>
                  <a:schemeClr val="bg1"/>
                </a:solidFill>
                <a:effectLst>
                  <a:outerShdw blurRad="38100" dist="38100" dir="2700000" algn="tl">
                    <a:srgbClr val="000000">
                      <a:alpha val="43137"/>
                    </a:srgbClr>
                  </a:outerShdw>
                </a:effectLst>
                <a:latin typeface="Palatino Linotype" pitchFamily="18" charset="0"/>
                <a:cs typeface="Arial" charset="0"/>
              </a:rPr>
              <a:t>	</a:t>
            </a:r>
            <a:endParaRPr lang="en-US" dirty="0">
              <a:solidFill>
                <a:schemeClr val="bg1"/>
              </a:solidFill>
              <a:effectLst>
                <a:outerShdw blurRad="38100" dist="38100" dir="2700000" algn="tl">
                  <a:srgbClr val="000000">
                    <a:alpha val="43137"/>
                  </a:srgbClr>
                </a:outerShdw>
              </a:effectLst>
              <a:latin typeface="Palatino Linotype" pitchFamily="18" charset="0"/>
              <a:cs typeface="Arial" charset="0"/>
            </a:endParaRPr>
          </a:p>
          <a:p>
            <a:pPr marL="347663" indent="-231775">
              <a:tabLst>
                <a:tab pos="112713" algn="l"/>
                <a:tab pos="6399213" algn="l"/>
              </a:tabLst>
              <a:defRPr/>
            </a:pPr>
            <a:r>
              <a:rPr lang="en-US" u="sng" dirty="0">
                <a:solidFill>
                  <a:schemeClr val="bg1"/>
                </a:solidFill>
                <a:effectLst>
                  <a:outerShdw blurRad="38100" dist="38100" dir="2700000" algn="tl">
                    <a:srgbClr val="000000">
                      <a:alpha val="43137"/>
                    </a:srgbClr>
                  </a:outerShdw>
                </a:effectLst>
                <a:latin typeface="Palatino Linotype" pitchFamily="18" charset="0"/>
                <a:cs typeface="Arial" charset="0"/>
              </a:rPr>
              <a:t>Stuart Chalk, Ph.D. </a:t>
            </a:r>
          </a:p>
          <a:p>
            <a:pPr marL="347663" indent="-231775">
              <a:tabLst>
                <a:tab pos="112713" algn="l"/>
                <a:tab pos="6399213" algn="l"/>
              </a:tabLst>
              <a:defRPr/>
            </a:pPr>
            <a:r>
              <a:rPr lang="en-US" dirty="0">
                <a:solidFill>
                  <a:schemeClr val="bg1"/>
                </a:solidFill>
                <a:effectLst>
                  <a:outerShdw blurRad="38100" dist="38100" dir="2700000" algn="tl">
                    <a:srgbClr val="000000">
                      <a:alpha val="43137"/>
                    </a:srgbClr>
                  </a:outerShdw>
                </a:effectLst>
                <a:latin typeface="Palatino Linotype" pitchFamily="18" charset="0"/>
                <a:cs typeface="Arial" charset="0"/>
              </a:rPr>
              <a:t>	</a:t>
            </a:r>
            <a:r>
              <a:rPr lang="en-US" i="1" dirty="0">
                <a:solidFill>
                  <a:schemeClr val="bg1"/>
                </a:solidFill>
                <a:effectLst>
                  <a:outerShdw blurRad="38100" dist="38100" dir="2700000" algn="tl">
                    <a:srgbClr val="000000">
                      <a:alpha val="43137"/>
                    </a:srgbClr>
                  </a:outerShdw>
                </a:effectLst>
                <a:latin typeface="Palatino Linotype" pitchFamily="18" charset="0"/>
                <a:cs typeface="Arial" charset="0"/>
              </a:rPr>
              <a:t>Website , Data management &amp; analysis</a:t>
            </a:r>
          </a:p>
          <a:p>
            <a:pPr marL="347663" indent="-231775">
              <a:tabLst>
                <a:tab pos="112713" algn="l"/>
                <a:tab pos="6399213" algn="l"/>
              </a:tabLst>
              <a:defRPr/>
            </a:pPr>
            <a:endParaRPr lang="en-US" dirty="0">
              <a:solidFill>
                <a:schemeClr val="bg1"/>
              </a:solidFill>
              <a:effectLst>
                <a:outerShdw blurRad="38100" dist="38100" dir="2700000" algn="tl">
                  <a:srgbClr val="000000">
                    <a:alpha val="43137"/>
                  </a:srgbClr>
                </a:outerShdw>
              </a:effectLst>
              <a:latin typeface="Palatino Linotype" pitchFamily="18" charset="0"/>
              <a:cs typeface="Arial" charset="0"/>
            </a:endParaRPr>
          </a:p>
          <a:p>
            <a:pPr marL="347663" indent="-231775">
              <a:tabLst>
                <a:tab pos="112713" algn="l"/>
                <a:tab pos="6399213" algn="l"/>
              </a:tabLst>
              <a:defRPr/>
            </a:pPr>
            <a:r>
              <a:rPr lang="en-US" u="sng" dirty="0">
                <a:solidFill>
                  <a:schemeClr val="bg1"/>
                </a:solidFill>
                <a:effectLst>
                  <a:outerShdw blurRad="38100" dist="38100" dir="2700000" algn="tl">
                    <a:srgbClr val="000000">
                      <a:alpha val="43137"/>
                    </a:srgbClr>
                  </a:outerShdw>
                </a:effectLst>
                <a:latin typeface="Palatino Linotype" pitchFamily="18" charset="0"/>
                <a:cs typeface="Arial" charset="0"/>
              </a:rPr>
              <a:t>James Taylor</a:t>
            </a:r>
          </a:p>
          <a:p>
            <a:pPr marL="347663" indent="-231775">
              <a:tabLst>
                <a:tab pos="112713" algn="l"/>
                <a:tab pos="6399213" algn="l"/>
              </a:tabLst>
              <a:defRPr/>
            </a:pPr>
            <a:r>
              <a:rPr lang="en-US" dirty="0">
                <a:solidFill>
                  <a:schemeClr val="bg1"/>
                </a:solidFill>
                <a:effectLst>
                  <a:outerShdw blurRad="38100" dist="38100" dir="2700000" algn="tl">
                    <a:srgbClr val="000000">
                      <a:alpha val="43137"/>
                    </a:srgbClr>
                  </a:outerShdw>
                </a:effectLst>
                <a:latin typeface="Palatino Linotype" pitchFamily="18" charset="0"/>
                <a:cs typeface="Arial" charset="0"/>
              </a:rPr>
              <a:t>	</a:t>
            </a:r>
            <a:r>
              <a:rPr lang="en-US" i="1" dirty="0">
                <a:solidFill>
                  <a:schemeClr val="bg1"/>
                </a:solidFill>
                <a:effectLst>
                  <a:outerShdw blurRad="38100" dist="38100" dir="2700000" algn="tl">
                    <a:srgbClr val="000000">
                      <a:alpha val="43137"/>
                    </a:srgbClr>
                  </a:outerShdw>
                </a:effectLst>
                <a:latin typeface="Palatino Linotype" pitchFamily="18" charset="0"/>
                <a:cs typeface="Arial" charset="0"/>
              </a:rPr>
              <a:t>Document formatting</a:t>
            </a:r>
          </a:p>
          <a:p>
            <a:pPr marL="347663" indent="-231775">
              <a:tabLst>
                <a:tab pos="112713" algn="l"/>
                <a:tab pos="6399213" algn="l"/>
              </a:tabLst>
              <a:defRPr/>
            </a:pPr>
            <a:endParaRPr lang="en-US" dirty="0">
              <a:solidFill>
                <a:schemeClr val="bg1"/>
              </a:solidFill>
              <a:effectLst>
                <a:outerShdw blurRad="38100" dist="38100" dir="2700000" algn="tl">
                  <a:srgbClr val="000000">
                    <a:alpha val="43137"/>
                  </a:srgbClr>
                </a:outerShdw>
              </a:effectLst>
              <a:latin typeface="Palatino Linotype" pitchFamily="18" charset="0"/>
              <a:cs typeface="Arial" charset="0"/>
            </a:endParaRPr>
          </a:p>
          <a:p>
            <a:pPr marL="347663" indent="-231775">
              <a:tabLst>
                <a:tab pos="112713" algn="l"/>
                <a:tab pos="6399213" algn="l"/>
              </a:tabLst>
              <a:defRPr/>
            </a:pPr>
            <a:r>
              <a:rPr lang="en-US" u="sng" dirty="0">
                <a:solidFill>
                  <a:schemeClr val="bg1"/>
                </a:solidFill>
                <a:effectLst>
                  <a:outerShdw blurRad="38100" dist="38100" dir="2700000" algn="tl">
                    <a:srgbClr val="000000">
                      <a:alpha val="43137"/>
                    </a:srgbClr>
                  </a:outerShdw>
                </a:effectLst>
                <a:latin typeface="Palatino Linotype" pitchFamily="18" charset="0"/>
                <a:cs typeface="Arial" charset="0"/>
              </a:rPr>
              <a:t>Ray Bowman, Ph.D. </a:t>
            </a:r>
            <a:endParaRPr lang="en-US" i="1" dirty="0">
              <a:solidFill>
                <a:schemeClr val="bg1"/>
              </a:solidFill>
              <a:effectLst>
                <a:outerShdw blurRad="38100" dist="38100" dir="2700000" algn="tl">
                  <a:srgbClr val="000000">
                    <a:alpha val="43137"/>
                  </a:srgbClr>
                </a:outerShdw>
              </a:effectLst>
              <a:latin typeface="Palatino Linotype" pitchFamily="18" charset="0"/>
              <a:cs typeface="Arial" charset="0"/>
            </a:endParaRPr>
          </a:p>
          <a:p>
            <a:pPr marL="347663" indent="-231775">
              <a:tabLst>
                <a:tab pos="112713" algn="l"/>
                <a:tab pos="6399213" algn="l"/>
              </a:tabLst>
              <a:defRPr/>
            </a:pPr>
            <a:r>
              <a:rPr lang="en-US" i="1" dirty="0">
                <a:solidFill>
                  <a:schemeClr val="bg1"/>
                </a:solidFill>
                <a:effectLst>
                  <a:outerShdw blurRad="38100" dist="38100" dir="2700000" algn="tl">
                    <a:srgbClr val="000000">
                      <a:alpha val="43137"/>
                    </a:srgbClr>
                  </a:outerShdw>
                </a:effectLst>
                <a:latin typeface="Palatino Linotype" pitchFamily="18" charset="0"/>
                <a:cs typeface="Arial" charset="0"/>
              </a:rPr>
              <a:t>	Editing &amp; Logistics (pro bono)</a:t>
            </a:r>
            <a:endParaRPr lang="en-US" dirty="0">
              <a:effectLst>
                <a:outerShdw blurRad="38100" dist="38100" dir="2700000" algn="tl">
                  <a:srgbClr val="000000">
                    <a:alpha val="43137"/>
                  </a:srgbClr>
                </a:outerShdw>
              </a:effectLst>
              <a:latin typeface="Arial" charset="0"/>
              <a:cs typeface="Arial" charset="0"/>
            </a:endParaRPr>
          </a:p>
        </p:txBody>
      </p:sp>
      <p:cxnSp>
        <p:nvCxnSpPr>
          <p:cNvPr id="9" name="Straight Connector 8"/>
          <p:cNvCxnSpPr/>
          <p:nvPr/>
        </p:nvCxnSpPr>
        <p:spPr>
          <a:xfrm>
            <a:off x="0" y="1143000"/>
            <a:ext cx="91440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81000" y="1447800"/>
            <a:ext cx="4191000" cy="5078413"/>
          </a:xfrm>
          <a:prstGeom prst="rect">
            <a:avLst/>
          </a:prstGeom>
        </p:spPr>
        <p:txBody>
          <a:bodyPr>
            <a:spAutoFit/>
          </a:bodyPr>
          <a:lstStyle/>
          <a:p>
            <a:pPr marL="231775" indent="-231775">
              <a:defRPr/>
            </a:pPr>
            <a:r>
              <a:rPr lang="en-US" u="sng" dirty="0">
                <a:solidFill>
                  <a:schemeClr val="bg1"/>
                </a:solidFill>
                <a:effectLst>
                  <a:outerShdw blurRad="38100" dist="38100" dir="2700000" algn="tl">
                    <a:srgbClr val="000000">
                      <a:alpha val="43137"/>
                    </a:srgbClr>
                  </a:outerShdw>
                </a:effectLst>
                <a:latin typeface="Palatino Linotype" pitchFamily="18" charset="0"/>
                <a:cs typeface="Arial" charset="0"/>
              </a:rPr>
              <a:t>Daniel McCarthy, Ph. D.</a:t>
            </a:r>
          </a:p>
          <a:p>
            <a:pPr marL="231775" indent="-231775">
              <a:defRPr/>
            </a:pPr>
            <a:r>
              <a:rPr lang="en-US" i="1" dirty="0">
                <a:solidFill>
                  <a:schemeClr val="bg1"/>
                </a:solidFill>
                <a:effectLst>
                  <a:outerShdw blurRad="38100" dist="38100" dir="2700000" algn="tl">
                    <a:srgbClr val="000000">
                      <a:alpha val="43137"/>
                    </a:srgbClr>
                  </a:outerShdw>
                </a:effectLst>
                <a:latin typeface="Palatino Linotype" pitchFamily="18" charset="0"/>
                <a:cs typeface="Arial" charset="0"/>
              </a:rPr>
              <a:t>Co-Principal Investigato</a:t>
            </a:r>
            <a:r>
              <a:rPr lang="en-US" dirty="0">
                <a:solidFill>
                  <a:schemeClr val="bg1"/>
                </a:solidFill>
                <a:effectLst>
                  <a:outerShdw blurRad="38100" dist="38100" dir="2700000" algn="tl">
                    <a:srgbClr val="000000">
                      <a:alpha val="43137"/>
                    </a:srgbClr>
                  </a:outerShdw>
                </a:effectLst>
                <a:latin typeface="Palatino Linotype" pitchFamily="18" charset="0"/>
                <a:cs typeface="Arial" charset="0"/>
              </a:rPr>
              <a:t>r</a:t>
            </a:r>
          </a:p>
          <a:p>
            <a:pPr marL="231775" indent="-231775">
              <a:defRPr/>
            </a:pPr>
            <a:r>
              <a:rPr lang="en-US" i="1" dirty="0">
                <a:solidFill>
                  <a:schemeClr val="bg1"/>
                </a:solidFill>
                <a:effectLst>
                  <a:outerShdw blurRad="38100" dist="38100" dir="2700000" algn="tl">
                    <a:srgbClr val="000000">
                      <a:alpha val="43137"/>
                    </a:srgbClr>
                  </a:outerShdw>
                </a:effectLst>
                <a:latin typeface="Palatino Linotype" pitchFamily="18" charset="0"/>
                <a:cs typeface="Arial" charset="0"/>
              </a:rPr>
              <a:t>Fisheries &amp; </a:t>
            </a:r>
            <a:r>
              <a:rPr lang="en-US" i="1" dirty="0" err="1">
                <a:solidFill>
                  <a:schemeClr val="bg1"/>
                </a:solidFill>
                <a:effectLst>
                  <a:outerShdw blurRad="38100" dist="38100" dir="2700000" algn="tl">
                    <a:srgbClr val="000000">
                      <a:alpha val="43137"/>
                    </a:srgbClr>
                  </a:outerShdw>
                </a:effectLst>
                <a:latin typeface="Palatino Linotype" pitchFamily="18" charset="0"/>
                <a:cs typeface="Arial" charset="0"/>
              </a:rPr>
              <a:t>Macroinvertebrates</a:t>
            </a:r>
            <a:endParaRPr lang="en-US" i="1" dirty="0">
              <a:solidFill>
                <a:schemeClr val="bg1"/>
              </a:solidFill>
              <a:effectLst>
                <a:outerShdw blurRad="38100" dist="38100" dir="2700000" algn="tl">
                  <a:srgbClr val="000000">
                    <a:alpha val="43137"/>
                  </a:srgbClr>
                </a:outerShdw>
              </a:effectLst>
              <a:latin typeface="Palatino Linotype" pitchFamily="18" charset="0"/>
              <a:cs typeface="Arial" charset="0"/>
            </a:endParaRPr>
          </a:p>
          <a:p>
            <a:pPr marL="231775" indent="-231775">
              <a:defRPr/>
            </a:pPr>
            <a:endParaRPr lang="en-US" u="sng" dirty="0">
              <a:solidFill>
                <a:schemeClr val="bg1"/>
              </a:solidFill>
              <a:effectLst>
                <a:outerShdw blurRad="38100" dist="38100" dir="2700000" algn="tl">
                  <a:srgbClr val="000000">
                    <a:alpha val="43137"/>
                  </a:srgbClr>
                </a:outerShdw>
              </a:effectLst>
              <a:latin typeface="Palatino Linotype" pitchFamily="18" charset="0"/>
              <a:cs typeface="Arial" charset="0"/>
            </a:endParaRPr>
          </a:p>
          <a:p>
            <a:pPr marL="231775" indent="-231775">
              <a:defRPr/>
            </a:pPr>
            <a:r>
              <a:rPr lang="en-US" u="sng" dirty="0">
                <a:solidFill>
                  <a:schemeClr val="bg1"/>
                </a:solidFill>
                <a:effectLst>
                  <a:outerShdw blurRad="38100" dist="38100" dir="2700000" algn="tl">
                    <a:srgbClr val="000000">
                      <a:alpha val="43137"/>
                    </a:srgbClr>
                  </a:outerShdw>
                </a:effectLst>
                <a:latin typeface="Palatino Linotype" pitchFamily="18" charset="0"/>
                <a:cs typeface="Arial" charset="0"/>
              </a:rPr>
              <a:t>Lucy Sonnenberg, Ph.D. </a:t>
            </a:r>
          </a:p>
          <a:p>
            <a:pPr marL="231775" indent="-231775">
              <a:defRPr/>
            </a:pPr>
            <a:r>
              <a:rPr lang="en-US" i="1" dirty="0">
                <a:solidFill>
                  <a:schemeClr val="bg1"/>
                </a:solidFill>
                <a:effectLst>
                  <a:outerShdw blurRad="38100" dist="38100" dir="2700000" algn="tl">
                    <a:srgbClr val="000000">
                      <a:alpha val="43137"/>
                    </a:srgbClr>
                  </a:outerShdw>
                </a:effectLst>
                <a:latin typeface="Palatino Linotype" pitchFamily="18" charset="0"/>
                <a:cs typeface="Arial" charset="0"/>
              </a:rPr>
              <a:t>	Contaminants</a:t>
            </a:r>
          </a:p>
          <a:p>
            <a:pPr marL="231775" indent="-231775">
              <a:defRPr/>
            </a:pPr>
            <a:endParaRPr lang="en-US" i="1" dirty="0">
              <a:solidFill>
                <a:schemeClr val="bg1"/>
              </a:solidFill>
              <a:effectLst>
                <a:outerShdw blurRad="38100" dist="38100" dir="2700000" algn="tl">
                  <a:srgbClr val="000000">
                    <a:alpha val="43137"/>
                  </a:srgbClr>
                </a:outerShdw>
              </a:effectLst>
              <a:latin typeface="Palatino Linotype" pitchFamily="18" charset="0"/>
              <a:cs typeface="Arial" charset="0"/>
            </a:endParaRPr>
          </a:p>
          <a:p>
            <a:pPr marL="231775" indent="-231775">
              <a:defRPr/>
            </a:pPr>
            <a:r>
              <a:rPr lang="en-US" u="sng" dirty="0">
                <a:solidFill>
                  <a:schemeClr val="bg1"/>
                </a:solidFill>
                <a:effectLst>
                  <a:outerShdw blurRad="38100" dist="38100" dir="2700000" algn="tl">
                    <a:srgbClr val="000000">
                      <a:alpha val="43137"/>
                    </a:srgbClr>
                  </a:outerShdw>
                </a:effectLst>
                <a:latin typeface="Palatino Linotype" pitchFamily="18" charset="0"/>
                <a:cs typeface="Arial" charset="0"/>
              </a:rPr>
              <a:t>Gerry Pinto, Ph.D. </a:t>
            </a:r>
            <a:endParaRPr lang="en-US" i="1" dirty="0">
              <a:solidFill>
                <a:schemeClr val="bg1"/>
              </a:solidFill>
              <a:effectLst>
                <a:outerShdw blurRad="38100" dist="38100" dir="2700000" algn="tl">
                  <a:srgbClr val="000000">
                    <a:alpha val="43137"/>
                  </a:srgbClr>
                </a:outerShdw>
              </a:effectLst>
              <a:latin typeface="Palatino Linotype" pitchFamily="18" charset="0"/>
              <a:cs typeface="Arial" charset="0"/>
            </a:endParaRPr>
          </a:p>
          <a:p>
            <a:pPr marL="231775" indent="-231775">
              <a:defRPr/>
            </a:pPr>
            <a:r>
              <a:rPr lang="en-US" i="1" dirty="0">
                <a:solidFill>
                  <a:schemeClr val="bg1"/>
                </a:solidFill>
                <a:effectLst>
                  <a:outerShdw blurRad="38100" dist="38100" dir="2700000" algn="tl">
                    <a:srgbClr val="000000">
                      <a:alpha val="43137"/>
                    </a:srgbClr>
                  </a:outerShdw>
                </a:effectLst>
                <a:latin typeface="Palatino Linotype" pitchFamily="18" charset="0"/>
                <a:cs typeface="Arial" charset="0"/>
              </a:rPr>
              <a:t>	Submerged aquatic vegetation &amp; Threatened &amp; endangered species</a:t>
            </a:r>
          </a:p>
          <a:p>
            <a:pPr marL="231775" indent="-231775">
              <a:defRPr/>
            </a:pPr>
            <a:endParaRPr lang="en-US" i="1" dirty="0">
              <a:solidFill>
                <a:schemeClr val="bg1"/>
              </a:solidFill>
              <a:effectLst>
                <a:outerShdw blurRad="38100" dist="38100" dir="2700000" algn="tl">
                  <a:srgbClr val="000000">
                    <a:alpha val="43137"/>
                  </a:srgbClr>
                </a:outerShdw>
              </a:effectLst>
              <a:latin typeface="Palatino Linotype" pitchFamily="18" charset="0"/>
              <a:cs typeface="Arial" charset="0"/>
            </a:endParaRPr>
          </a:p>
          <a:p>
            <a:pPr marL="231775" indent="-231775">
              <a:defRPr/>
            </a:pPr>
            <a:r>
              <a:rPr lang="en-US" u="sng" dirty="0">
                <a:solidFill>
                  <a:schemeClr val="bg1"/>
                </a:solidFill>
                <a:effectLst>
                  <a:outerShdw blurRad="38100" dist="38100" dir="2700000" algn="tl">
                    <a:srgbClr val="000000">
                      <a:alpha val="43137"/>
                    </a:srgbClr>
                  </a:outerShdw>
                </a:effectLst>
                <a:latin typeface="Palatino Linotype" pitchFamily="18" charset="0"/>
                <a:cs typeface="Arial" charset="0"/>
              </a:rPr>
              <a:t>Heather McCarthy, M.E.M.</a:t>
            </a:r>
          </a:p>
          <a:p>
            <a:pPr marL="231775" indent="-231775">
              <a:defRPr/>
            </a:pPr>
            <a:r>
              <a:rPr lang="en-US" i="1" dirty="0">
                <a:solidFill>
                  <a:schemeClr val="bg1"/>
                </a:solidFill>
                <a:effectLst>
                  <a:outerShdw blurRad="38100" dist="38100" dir="2700000" algn="tl">
                    <a:srgbClr val="000000">
                      <a:alpha val="43137"/>
                    </a:srgbClr>
                  </a:outerShdw>
                </a:effectLst>
                <a:latin typeface="Palatino Linotype" pitchFamily="18" charset="0"/>
                <a:cs typeface="Arial" charset="0"/>
              </a:rPr>
              <a:t> 	Background, Wetlands,  Exotic Species &amp; Brochure</a:t>
            </a:r>
          </a:p>
          <a:p>
            <a:pPr marL="231775" indent="-231775">
              <a:defRPr/>
            </a:pPr>
            <a:endParaRPr lang="en-US" i="1" dirty="0">
              <a:solidFill>
                <a:schemeClr val="bg1"/>
              </a:solidFill>
              <a:effectLst>
                <a:outerShdw blurRad="38100" dist="38100" dir="2700000" algn="tl">
                  <a:srgbClr val="000000">
                    <a:alpha val="43137"/>
                  </a:srgbClr>
                </a:outerShdw>
              </a:effectLst>
              <a:latin typeface="Palatino Linotype" pitchFamily="18" charset="0"/>
              <a:cs typeface="Arial" charset="0"/>
            </a:endParaRPr>
          </a:p>
          <a:p>
            <a:pPr marL="231775" indent="-231775">
              <a:defRPr/>
            </a:pPr>
            <a:r>
              <a:rPr lang="en-US" u="sng" dirty="0">
                <a:solidFill>
                  <a:schemeClr val="bg1"/>
                </a:solidFill>
                <a:effectLst>
                  <a:outerShdw blurRad="38100" dist="38100" dir="2700000" algn="tl">
                    <a:srgbClr val="000000">
                      <a:alpha val="43137"/>
                    </a:srgbClr>
                  </a:outerShdw>
                </a:effectLst>
                <a:latin typeface="Palatino Linotype" pitchFamily="18" charset="0"/>
                <a:cs typeface="Arial" charset="0"/>
              </a:rPr>
              <a:t>Quinton White, Ph.D.</a:t>
            </a:r>
            <a:r>
              <a:rPr lang="en-US" dirty="0">
                <a:solidFill>
                  <a:schemeClr val="bg1"/>
                </a:solidFill>
                <a:effectLst>
                  <a:outerShdw blurRad="38100" dist="38100" dir="2700000" algn="tl">
                    <a:srgbClr val="000000">
                      <a:alpha val="43137"/>
                    </a:srgbClr>
                  </a:outerShdw>
                </a:effectLst>
                <a:latin typeface="Palatino Linotype" pitchFamily="18" charset="0"/>
                <a:cs typeface="Arial" charset="0"/>
              </a:rPr>
              <a:t> </a:t>
            </a:r>
            <a:endParaRPr lang="en-US" i="1" dirty="0">
              <a:solidFill>
                <a:schemeClr val="bg1"/>
              </a:solidFill>
              <a:effectLst>
                <a:outerShdw blurRad="38100" dist="38100" dir="2700000" algn="tl">
                  <a:srgbClr val="000000">
                    <a:alpha val="43137"/>
                  </a:srgbClr>
                </a:outerShdw>
              </a:effectLst>
              <a:latin typeface="Palatino Linotype" pitchFamily="18" charset="0"/>
              <a:cs typeface="Arial" charset="0"/>
            </a:endParaRPr>
          </a:p>
          <a:p>
            <a:pPr marL="231775" indent="-231775">
              <a:defRPr/>
            </a:pPr>
            <a:r>
              <a:rPr lang="en-US" i="1" dirty="0">
                <a:solidFill>
                  <a:schemeClr val="bg1"/>
                </a:solidFill>
                <a:effectLst>
                  <a:outerShdw blurRad="38100" dist="38100" dir="2700000" algn="tl">
                    <a:srgbClr val="000000">
                      <a:alpha val="43137"/>
                    </a:srgbClr>
                  </a:outerShdw>
                </a:effectLst>
                <a:latin typeface="Palatino Linotype" pitchFamily="18" charset="0"/>
                <a:cs typeface="Arial" charset="0"/>
              </a:rPr>
              <a:t>	Editing &amp; Logistics (pro bono)</a:t>
            </a:r>
          </a:p>
          <a:p>
            <a:pPr>
              <a:defRPr/>
            </a:pPr>
            <a:endParaRPr lang="en-US" dirty="0">
              <a:effectLst>
                <a:outerShdw blurRad="38100" dist="38100" dir="2700000" algn="tl">
                  <a:srgbClr val="000000">
                    <a:alpha val="43137"/>
                  </a:srgbClr>
                </a:outerShdw>
              </a:effectLst>
              <a:latin typeface="Arial" charset="0"/>
              <a:cs typeface="Arial" charset="0"/>
            </a:endParaRPr>
          </a:p>
        </p:txBody>
      </p:sp>
      <p:sp>
        <p:nvSpPr>
          <p:cNvPr id="12" name="Rectangle 11"/>
          <p:cNvSpPr/>
          <p:nvPr/>
        </p:nvSpPr>
        <p:spPr>
          <a:xfrm>
            <a:off x="2667000" y="304800"/>
            <a:ext cx="3621088" cy="523875"/>
          </a:xfrm>
          <a:prstGeom prst="rect">
            <a:avLst/>
          </a:prstGeom>
        </p:spPr>
        <p:txBody>
          <a:bodyPr wrap="none">
            <a:spAutoFit/>
          </a:bodyPr>
          <a:lstStyle/>
          <a:p>
            <a:pPr algn="just">
              <a:tabLst>
                <a:tab pos="112713" algn="l"/>
                <a:tab pos="6399213" algn="l"/>
              </a:tabLst>
              <a:defRPr/>
            </a:pPr>
            <a:r>
              <a:rPr lang="en-US" sz="2800" dirty="0">
                <a:solidFill>
                  <a:srgbClr val="FFFF00"/>
                </a:solidFill>
                <a:effectLst>
                  <a:outerShdw blurRad="38100" dist="38100" dir="2700000" algn="tl">
                    <a:srgbClr val="000000">
                      <a:alpha val="43137"/>
                    </a:srgbClr>
                  </a:outerShdw>
                </a:effectLst>
                <a:latin typeface="Palatino Linotype" pitchFamily="18" charset="0"/>
                <a:cs typeface="Arial" charset="0"/>
              </a:rPr>
              <a:t>Members of the Team</a:t>
            </a:r>
          </a:p>
        </p:txBody>
      </p:sp>
      <p:sp>
        <p:nvSpPr>
          <p:cNvPr id="11" name="Rectangle 10"/>
          <p:cNvSpPr/>
          <p:nvPr/>
        </p:nvSpPr>
        <p:spPr>
          <a:xfrm>
            <a:off x="4876800" y="4953000"/>
            <a:ext cx="3429000"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304800" y="5486400"/>
            <a:ext cx="342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txBox="1">
            <a:spLocks noGrp="1"/>
          </p:cNvSpPr>
          <p:nvPr/>
        </p:nvSpPr>
        <p:spPr>
          <a:xfrm>
            <a:off x="2654300" y="5276850"/>
            <a:ext cx="2071688" cy="990600"/>
          </a:xfrm>
          <a:prstGeom prst="rect">
            <a:avLst/>
          </a:prstGeom>
          <a:noFill/>
        </p:spPr>
        <p:txBody>
          <a:bodyPr lIns="91429" tIns="45714" rIns="91429" bIns="45714" anchor="ctr"/>
          <a:lstStyle/>
          <a:p>
            <a:pPr>
              <a:defRPr/>
            </a:pPr>
            <a:r>
              <a:rPr lang="en-US" sz="2000" dirty="0">
                <a:solidFill>
                  <a:srgbClr val="FFFF00"/>
                </a:solidFill>
                <a:effectLst>
                  <a:outerShdw blurRad="38100" dist="38100" dir="2700000" algn="tl">
                    <a:srgbClr val="000000">
                      <a:alpha val="43137"/>
                    </a:srgbClr>
                  </a:outerShdw>
                </a:effectLst>
                <a:latin typeface="Palatino Linotype" pitchFamily="18" charset="0"/>
                <a:cs typeface="Times New Roman" pitchFamily="18" charset="0"/>
              </a:rPr>
              <a:t>The Nature Conservancy</a:t>
            </a:r>
          </a:p>
          <a:p>
            <a:pPr>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Mike McManus</a:t>
            </a:r>
            <a:endParaRPr lang="en-US" sz="2000" dirty="0">
              <a:solidFill>
                <a:schemeClr val="bg1"/>
              </a:solidFill>
              <a:effectLst>
                <a:outerShdw blurRad="38100" dist="38100" dir="2700000" algn="tl">
                  <a:srgbClr val="000000">
                    <a:alpha val="43137"/>
                  </a:srgbClr>
                </a:outerShdw>
              </a:effectLst>
              <a:latin typeface="+mn-lt"/>
              <a:cs typeface="Arial" charset="0"/>
            </a:endParaRPr>
          </a:p>
        </p:txBody>
      </p:sp>
      <p:sp>
        <p:nvSpPr>
          <p:cNvPr id="8195" name="Rectangle 4"/>
          <p:cNvSpPr>
            <a:spLocks noChangeArrowheads="1"/>
          </p:cNvSpPr>
          <p:nvPr/>
        </p:nvSpPr>
        <p:spPr bwMode="auto">
          <a:xfrm>
            <a:off x="304800" y="1143000"/>
            <a:ext cx="4572000" cy="1616075"/>
          </a:xfrm>
          <a:prstGeom prst="rect">
            <a:avLst/>
          </a:prstGeom>
          <a:noFill/>
          <a:ln w="9525">
            <a:noFill/>
            <a:miter lim="800000"/>
            <a:headEnd/>
            <a:tailEnd/>
          </a:ln>
        </p:spPr>
        <p:txBody>
          <a:bodyPr>
            <a:spAutoFit/>
          </a:bodyPr>
          <a:lstStyle/>
          <a:p>
            <a:pPr algn="just">
              <a:defRPr/>
            </a:pPr>
            <a:r>
              <a:rPr lang="en-US" sz="2000" dirty="0">
                <a:solidFill>
                  <a:srgbClr val="FFFF00"/>
                </a:solidFill>
                <a:effectLst>
                  <a:outerShdw blurRad="38100" dist="38100" dir="2700000" algn="tl">
                    <a:srgbClr val="000000">
                      <a:alpha val="43137"/>
                    </a:srgbClr>
                  </a:outerShdw>
                </a:effectLst>
                <a:latin typeface="Palatino Linotype" pitchFamily="18" charset="0"/>
                <a:cs typeface="Times New Roman" pitchFamily="18" charset="0"/>
              </a:rPr>
              <a:t>City of Jacksonville</a:t>
            </a:r>
          </a:p>
          <a:p>
            <a:pPr algn="just">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Vince Seibold			</a:t>
            </a:r>
          </a:p>
          <a:p>
            <a:pPr algn="just">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Dana Morton</a:t>
            </a:r>
            <a:endParaRPr lang="en-US" sz="2000" dirty="0">
              <a:solidFill>
                <a:schemeClr val="bg1"/>
              </a:solidFill>
              <a:effectLst>
                <a:outerShdw blurRad="38100" dist="38100" dir="2700000" algn="tl">
                  <a:srgbClr val="000000">
                    <a:alpha val="43137"/>
                  </a:srgbClr>
                </a:outerShdw>
              </a:effectLst>
              <a:latin typeface="Arial" charset="0"/>
              <a:cs typeface="Arial" charset="0"/>
            </a:endParaRPr>
          </a:p>
          <a:p>
            <a:pPr algn="just" eaLnBrk="0" hangingPunct="0">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Christi Veleta</a:t>
            </a:r>
            <a:endParaRPr lang="en-US" sz="2000" dirty="0">
              <a:solidFill>
                <a:schemeClr val="bg1"/>
              </a:solidFill>
              <a:effectLst>
                <a:outerShdw blurRad="38100" dist="38100" dir="2700000" algn="tl">
                  <a:srgbClr val="000000">
                    <a:alpha val="43137"/>
                  </a:srgbClr>
                </a:outerShdw>
              </a:effectLst>
              <a:latin typeface="Arial" charset="0"/>
              <a:cs typeface="Arial" charset="0"/>
            </a:endParaRPr>
          </a:p>
          <a:p>
            <a:pPr algn="just" eaLnBrk="0" hangingPunct="0">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Kristen Beach</a:t>
            </a:r>
            <a:endParaRPr lang="en-US" sz="2000"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8196" name="Rectangle 5"/>
          <p:cNvSpPr>
            <a:spLocks noChangeArrowheads="1"/>
          </p:cNvSpPr>
          <p:nvPr/>
        </p:nvSpPr>
        <p:spPr bwMode="auto">
          <a:xfrm>
            <a:off x="4953000" y="2819400"/>
            <a:ext cx="2667000" cy="2246313"/>
          </a:xfrm>
          <a:prstGeom prst="rect">
            <a:avLst/>
          </a:prstGeom>
          <a:noFill/>
          <a:ln w="9525">
            <a:noFill/>
            <a:miter lim="800000"/>
            <a:headEnd/>
            <a:tailEnd/>
          </a:ln>
        </p:spPr>
        <p:txBody>
          <a:bodyPr>
            <a:spAutoFit/>
          </a:bodyPr>
          <a:lstStyle/>
          <a:p>
            <a:pPr algn="just" eaLnBrk="0" hangingPunct="0">
              <a:defRPr/>
            </a:pPr>
            <a:r>
              <a:rPr lang="en-US" sz="2000" dirty="0">
                <a:solidFill>
                  <a:srgbClr val="FFFF00"/>
                </a:solidFill>
                <a:effectLst>
                  <a:outerShdw blurRad="38100" dist="38100" dir="2700000" algn="tl">
                    <a:srgbClr val="000000">
                      <a:alpha val="43137"/>
                    </a:srgbClr>
                  </a:outerShdw>
                </a:effectLst>
                <a:latin typeface="Palatino Linotype" pitchFamily="18" charset="0"/>
                <a:cs typeface="Times New Roman" pitchFamily="18" charset="0"/>
              </a:rPr>
              <a:t>SJRWMD </a:t>
            </a:r>
          </a:p>
          <a:p>
            <a:pPr algn="just" eaLnBrk="0" hangingPunct="0">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Dean Campbell	</a:t>
            </a:r>
          </a:p>
          <a:p>
            <a:pPr algn="just" eaLnBrk="0" hangingPunct="0">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Charles Jacoby</a:t>
            </a:r>
          </a:p>
          <a:p>
            <a:pPr algn="just" eaLnBrk="0" hangingPunct="0">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John Hendrickson</a:t>
            </a:r>
            <a:endParaRPr lang="en-US" sz="2000" dirty="0">
              <a:solidFill>
                <a:schemeClr val="bg1"/>
              </a:solidFill>
              <a:effectLst>
                <a:outerShdw blurRad="38100" dist="38100" dir="2700000" algn="tl">
                  <a:srgbClr val="000000">
                    <a:alpha val="43137"/>
                  </a:srgbClr>
                </a:outerShdw>
              </a:effectLst>
              <a:latin typeface="Arial" charset="0"/>
              <a:cs typeface="Arial" charset="0"/>
            </a:endParaRPr>
          </a:p>
          <a:p>
            <a:pPr algn="just" eaLnBrk="0" hangingPunct="0">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John </a:t>
            </a:r>
            <a:r>
              <a:rPr lang="en-US" sz="2000" dirty="0" err="1">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Higman</a:t>
            </a:r>
            <a:endParaRPr lang="en-US" sz="2000" dirty="0">
              <a:solidFill>
                <a:schemeClr val="bg1"/>
              </a:solidFill>
              <a:effectLst>
                <a:outerShdw blurRad="38100" dist="38100" dir="2700000" algn="tl">
                  <a:srgbClr val="000000">
                    <a:alpha val="43137"/>
                  </a:srgbClr>
                </a:outerShdw>
              </a:effectLst>
              <a:latin typeface="Arial" charset="0"/>
              <a:cs typeface="Arial" charset="0"/>
            </a:endParaRPr>
          </a:p>
          <a:p>
            <a:pPr algn="just" eaLnBrk="0" hangingPunct="0">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Dean </a:t>
            </a:r>
            <a:r>
              <a:rPr lang="en-US" sz="2000" dirty="0" err="1">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Dobberfuhl</a:t>
            </a:r>
            <a:endPar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endParaRPr>
          </a:p>
          <a:p>
            <a:pPr algn="just" eaLnBrk="0" hangingPunct="0">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Teresa Monson</a:t>
            </a:r>
            <a:endParaRPr lang="en-US" sz="2000"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8197" name="Rectangle 6"/>
          <p:cNvSpPr>
            <a:spLocks noChangeArrowheads="1"/>
          </p:cNvSpPr>
          <p:nvPr/>
        </p:nvSpPr>
        <p:spPr bwMode="auto">
          <a:xfrm>
            <a:off x="5105400" y="1143000"/>
            <a:ext cx="2057400" cy="1631950"/>
          </a:xfrm>
          <a:prstGeom prst="rect">
            <a:avLst/>
          </a:prstGeom>
          <a:noFill/>
          <a:ln w="9525">
            <a:noFill/>
            <a:miter lim="800000"/>
            <a:headEnd/>
            <a:tailEnd/>
          </a:ln>
        </p:spPr>
        <p:txBody>
          <a:bodyPr>
            <a:spAutoFit/>
          </a:bodyPr>
          <a:lstStyle/>
          <a:p>
            <a:pPr algn="just" eaLnBrk="0" hangingPunct="0">
              <a:defRPr/>
            </a:pPr>
            <a:r>
              <a:rPr lang="en-US" sz="2000" dirty="0">
                <a:solidFill>
                  <a:srgbClr val="FFFF00"/>
                </a:solidFill>
                <a:effectLst>
                  <a:outerShdw blurRad="38100" dist="38100" dir="2700000" algn="tl">
                    <a:srgbClr val="000000">
                      <a:alpha val="43137"/>
                    </a:srgbClr>
                  </a:outerShdw>
                </a:effectLst>
                <a:latin typeface="Palatino Linotype" pitchFamily="18" charset="0"/>
                <a:cs typeface="Times New Roman" pitchFamily="18" charset="0"/>
              </a:rPr>
              <a:t>FWRI</a:t>
            </a:r>
          </a:p>
          <a:p>
            <a:pPr algn="just" eaLnBrk="0" hangingPunct="0">
              <a:defRPr/>
            </a:pPr>
            <a:r>
              <a:rPr lang="en-US" sz="2000" dirty="0">
                <a:solidFill>
                  <a:schemeClr val="bg1"/>
                </a:solidFill>
                <a:latin typeface="Palatino Linotype" pitchFamily="18" charset="0"/>
              </a:rPr>
              <a:t>Ted Lange</a:t>
            </a:r>
          </a:p>
          <a:p>
            <a:pPr>
              <a:defRPr/>
            </a:pPr>
            <a:r>
              <a:rPr lang="en-US" sz="2000" dirty="0">
                <a:solidFill>
                  <a:schemeClr val="bg1"/>
                </a:solidFill>
                <a:latin typeface="Palatino Linotype" pitchFamily="18" charset="0"/>
              </a:rPr>
              <a:t>Douglas Adams</a:t>
            </a:r>
          </a:p>
          <a:p>
            <a:pPr algn="just" eaLnBrk="0" hangingPunct="0">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Russ </a:t>
            </a:r>
            <a:r>
              <a:rPr lang="en-US" sz="2000" dirty="0" err="1">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Brodie</a:t>
            </a:r>
            <a:endPar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endParaRPr>
          </a:p>
          <a:p>
            <a:pPr algn="just" eaLnBrk="0" hangingPunct="0">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Justin Solomon</a:t>
            </a:r>
          </a:p>
        </p:txBody>
      </p:sp>
      <p:sp>
        <p:nvSpPr>
          <p:cNvPr id="8198" name="Rectangle 7"/>
          <p:cNvSpPr>
            <a:spLocks noChangeArrowheads="1"/>
          </p:cNvSpPr>
          <p:nvPr/>
        </p:nvSpPr>
        <p:spPr bwMode="auto">
          <a:xfrm>
            <a:off x="2819400" y="1143000"/>
            <a:ext cx="2362200" cy="1631950"/>
          </a:xfrm>
          <a:prstGeom prst="rect">
            <a:avLst/>
          </a:prstGeom>
          <a:noFill/>
          <a:ln w="9525">
            <a:noFill/>
            <a:miter lim="800000"/>
            <a:headEnd/>
            <a:tailEnd/>
          </a:ln>
        </p:spPr>
        <p:txBody>
          <a:bodyPr>
            <a:spAutoFit/>
          </a:bodyPr>
          <a:lstStyle/>
          <a:p>
            <a:pPr algn="just" eaLnBrk="0" hangingPunct="0">
              <a:defRPr/>
            </a:pPr>
            <a:r>
              <a:rPr lang="en-US" sz="2000" dirty="0">
                <a:solidFill>
                  <a:srgbClr val="FFFF00"/>
                </a:solidFill>
                <a:effectLst>
                  <a:outerShdw blurRad="38100" dist="38100" dir="2700000" algn="tl">
                    <a:srgbClr val="000000">
                      <a:alpha val="43137"/>
                    </a:srgbClr>
                  </a:outerShdw>
                </a:effectLst>
                <a:latin typeface="Palatino Linotype" pitchFamily="18" charset="0"/>
                <a:cs typeface="Times New Roman" pitchFamily="18" charset="0"/>
              </a:rPr>
              <a:t>FDEP</a:t>
            </a:r>
          </a:p>
          <a:p>
            <a:pPr>
              <a:defRPr/>
            </a:pPr>
            <a:r>
              <a:rPr lang="en-US" sz="2000" dirty="0">
                <a:solidFill>
                  <a:schemeClr val="bg1"/>
                </a:solidFill>
                <a:latin typeface="Palatino Linotype" pitchFamily="18" charset="0"/>
              </a:rPr>
              <a:t>Donald </a:t>
            </a:r>
            <a:r>
              <a:rPr lang="en-US" sz="2000" dirty="0" err="1">
                <a:solidFill>
                  <a:schemeClr val="bg1"/>
                </a:solidFill>
                <a:latin typeface="Palatino Linotype" pitchFamily="18" charset="0"/>
              </a:rPr>
              <a:t>Axelrad</a:t>
            </a:r>
            <a:endParaRPr lang="en-US" sz="2000" dirty="0">
              <a:solidFill>
                <a:schemeClr val="bg1"/>
              </a:solidFill>
              <a:latin typeface="Palatino Linotype" pitchFamily="18" charset="0"/>
            </a:endParaRPr>
          </a:p>
          <a:p>
            <a:pPr>
              <a:defRPr/>
            </a:pPr>
            <a:r>
              <a:rPr lang="en-US" sz="2000" dirty="0">
                <a:solidFill>
                  <a:schemeClr val="bg1"/>
                </a:solidFill>
                <a:latin typeface="Palatino Linotype" pitchFamily="18" charset="0"/>
              </a:rPr>
              <a:t>Barbara Donner </a:t>
            </a:r>
          </a:p>
          <a:p>
            <a:pPr algn="just" eaLnBrk="0" hangingPunct="0">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Lee Banks</a:t>
            </a:r>
            <a:endParaRPr lang="en-US" sz="2000" dirty="0">
              <a:solidFill>
                <a:schemeClr val="bg1"/>
              </a:solidFill>
              <a:effectLst>
                <a:outerShdw blurRad="38100" dist="38100" dir="2700000" algn="tl">
                  <a:srgbClr val="000000">
                    <a:alpha val="43137"/>
                  </a:srgbClr>
                </a:outerShdw>
              </a:effectLst>
              <a:latin typeface="Arial" charset="0"/>
              <a:cs typeface="Arial" charset="0"/>
            </a:endParaRPr>
          </a:p>
          <a:p>
            <a:pPr>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Patrick O’Connor</a:t>
            </a:r>
            <a:endParaRPr lang="en-US" sz="2000"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8199" name="Rectangle 8"/>
          <p:cNvSpPr>
            <a:spLocks noChangeArrowheads="1"/>
          </p:cNvSpPr>
          <p:nvPr/>
        </p:nvSpPr>
        <p:spPr bwMode="auto">
          <a:xfrm>
            <a:off x="228600" y="5065713"/>
            <a:ext cx="2425700" cy="1323975"/>
          </a:xfrm>
          <a:prstGeom prst="rect">
            <a:avLst/>
          </a:prstGeom>
          <a:noFill/>
          <a:ln w="9525">
            <a:noFill/>
            <a:miter lim="800000"/>
            <a:headEnd/>
            <a:tailEnd/>
          </a:ln>
        </p:spPr>
        <p:txBody>
          <a:bodyPr>
            <a:spAutoFit/>
          </a:bodyPr>
          <a:lstStyle/>
          <a:p>
            <a:pPr algn="just" eaLnBrk="0" hangingPunct="0">
              <a:defRPr/>
            </a:pPr>
            <a:r>
              <a:rPr lang="en-US" sz="2000" dirty="0">
                <a:solidFill>
                  <a:srgbClr val="FFFF00"/>
                </a:solidFill>
                <a:effectLst>
                  <a:outerShdw blurRad="38100" dist="38100" dir="2700000" algn="tl">
                    <a:srgbClr val="000000">
                      <a:alpha val="43137"/>
                    </a:srgbClr>
                  </a:outerShdw>
                </a:effectLst>
                <a:latin typeface="Palatino Linotype" pitchFamily="18" charset="0"/>
                <a:cs typeface="Times New Roman" pitchFamily="18" charset="0"/>
              </a:rPr>
              <a:t>St. Johns</a:t>
            </a:r>
          </a:p>
          <a:p>
            <a:pPr algn="just" eaLnBrk="0" hangingPunct="0">
              <a:defRPr/>
            </a:pPr>
            <a:r>
              <a:rPr lang="en-US" sz="2000" dirty="0" err="1">
                <a:solidFill>
                  <a:srgbClr val="FFFF00"/>
                </a:solidFill>
                <a:effectLst>
                  <a:outerShdw blurRad="38100" dist="38100" dir="2700000" algn="tl">
                    <a:srgbClr val="000000">
                      <a:alpha val="43137"/>
                    </a:srgbClr>
                  </a:outerShdw>
                </a:effectLst>
                <a:latin typeface="Palatino Linotype" pitchFamily="18" charset="0"/>
                <a:cs typeface="Times New Roman" pitchFamily="18" charset="0"/>
              </a:rPr>
              <a:t>Riverkeeper</a:t>
            </a:r>
            <a:r>
              <a:rPr lang="en-US" sz="2000" dirty="0">
                <a:solidFill>
                  <a:srgbClr val="FFFF00"/>
                </a:solidFill>
                <a:effectLst>
                  <a:outerShdw blurRad="38100" dist="38100" dir="2700000" algn="tl">
                    <a:srgbClr val="000000">
                      <a:alpha val="43137"/>
                    </a:srgbClr>
                  </a:outerShdw>
                </a:effectLst>
                <a:latin typeface="Palatino Linotype" pitchFamily="18" charset="0"/>
                <a:cs typeface="Times New Roman" pitchFamily="18" charset="0"/>
              </a:rPr>
              <a:t> </a:t>
            </a:r>
          </a:p>
          <a:p>
            <a:pPr algn="just" eaLnBrk="0" hangingPunct="0">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Lisa </a:t>
            </a:r>
            <a:r>
              <a:rPr lang="en-US" sz="2000" dirty="0" err="1">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Rinaman</a:t>
            </a:r>
            <a:endPar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endParaRPr>
          </a:p>
          <a:p>
            <a:pPr algn="just" eaLnBrk="0" hangingPunct="0">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Neil </a:t>
            </a:r>
            <a:r>
              <a:rPr lang="en-US" sz="2000" dirty="0" err="1">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Armingeon</a:t>
            </a:r>
            <a:r>
              <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 </a:t>
            </a:r>
            <a:endParaRPr lang="en-US" sz="2000"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8200" name="Rectangle 9"/>
          <p:cNvSpPr>
            <a:spLocks noChangeArrowheads="1"/>
          </p:cNvSpPr>
          <p:nvPr/>
        </p:nvSpPr>
        <p:spPr bwMode="auto">
          <a:xfrm>
            <a:off x="228600" y="3962400"/>
            <a:ext cx="2362200" cy="708025"/>
          </a:xfrm>
          <a:prstGeom prst="rect">
            <a:avLst/>
          </a:prstGeom>
          <a:noFill/>
          <a:ln w="9525">
            <a:noFill/>
            <a:miter lim="800000"/>
            <a:headEnd/>
            <a:tailEnd/>
          </a:ln>
        </p:spPr>
        <p:txBody>
          <a:bodyPr>
            <a:spAutoFit/>
          </a:bodyPr>
          <a:lstStyle/>
          <a:p>
            <a:pPr>
              <a:defRPr/>
            </a:pPr>
            <a:r>
              <a:rPr lang="en-US" sz="2000" dirty="0">
                <a:solidFill>
                  <a:srgbClr val="FFFF00"/>
                </a:solidFill>
                <a:effectLst>
                  <a:outerShdw blurRad="38100" dist="38100" dir="2700000" algn="tl">
                    <a:srgbClr val="000000">
                      <a:alpha val="43137"/>
                    </a:srgbClr>
                  </a:outerShdw>
                </a:effectLst>
                <a:latin typeface="Palatino Linotype" pitchFamily="18" charset="0"/>
                <a:cs typeface="Times New Roman" pitchFamily="18" charset="0"/>
              </a:rPr>
              <a:t>JEA</a:t>
            </a:r>
          </a:p>
          <a:p>
            <a:pPr>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Paul </a:t>
            </a:r>
            <a:r>
              <a:rPr lang="en-US" sz="2000" dirty="0" err="1">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Steinbrecher</a:t>
            </a:r>
            <a:endParaRPr lang="en-US" sz="2000"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8201" name="Rectangle 10"/>
          <p:cNvSpPr>
            <a:spLocks noChangeArrowheads="1"/>
          </p:cNvSpPr>
          <p:nvPr/>
        </p:nvSpPr>
        <p:spPr bwMode="auto">
          <a:xfrm>
            <a:off x="6926263" y="5257800"/>
            <a:ext cx="2217737" cy="1323975"/>
          </a:xfrm>
          <a:prstGeom prst="rect">
            <a:avLst/>
          </a:prstGeom>
          <a:noFill/>
          <a:ln w="9525">
            <a:noFill/>
            <a:miter lim="800000"/>
            <a:headEnd/>
            <a:tailEnd/>
          </a:ln>
        </p:spPr>
        <p:txBody>
          <a:bodyPr wrap="none">
            <a:spAutoFit/>
          </a:bodyPr>
          <a:lstStyle/>
          <a:p>
            <a:pPr>
              <a:defRPr/>
            </a:pPr>
            <a:r>
              <a:rPr lang="en-US" sz="2000" dirty="0">
                <a:effectLst>
                  <a:outerShdw blurRad="38100" dist="38100" dir="2700000" algn="tl">
                    <a:srgbClr val="000000">
                      <a:alpha val="43137"/>
                    </a:srgbClr>
                  </a:outerShdw>
                </a:effectLst>
                <a:latin typeface="Palatino Linotype" pitchFamily="18" charset="0"/>
                <a:cs typeface="Times New Roman" pitchFamily="18" charset="0"/>
              </a:rPr>
              <a:t> </a:t>
            </a:r>
            <a:r>
              <a:rPr lang="en-US" sz="2000" dirty="0">
                <a:solidFill>
                  <a:srgbClr val="FFFF00"/>
                </a:solidFill>
                <a:effectLst>
                  <a:outerShdw blurRad="38100" dist="38100" dir="2700000" algn="tl">
                    <a:srgbClr val="000000">
                      <a:alpha val="43137"/>
                    </a:srgbClr>
                  </a:outerShdw>
                </a:effectLst>
                <a:latin typeface="Palatino Linotype" pitchFamily="18" charset="0"/>
                <a:cs typeface="Times New Roman" pitchFamily="18" charset="0"/>
              </a:rPr>
              <a:t>Wildwood </a:t>
            </a:r>
          </a:p>
          <a:p>
            <a:pPr>
              <a:defRPr/>
            </a:pPr>
            <a:r>
              <a:rPr lang="en-US" sz="2000" dirty="0">
                <a:solidFill>
                  <a:srgbClr val="FFFF00"/>
                </a:solidFill>
                <a:effectLst>
                  <a:outerShdw blurRad="38100" dist="38100" dir="2700000" algn="tl">
                    <a:srgbClr val="000000">
                      <a:alpha val="43137"/>
                    </a:srgbClr>
                  </a:outerShdw>
                </a:effectLst>
                <a:latin typeface="Palatino Linotype" pitchFamily="18" charset="0"/>
                <a:cs typeface="Times New Roman" pitchFamily="18" charset="0"/>
              </a:rPr>
              <a:t> Consulting</a:t>
            </a:r>
          </a:p>
          <a:p>
            <a:pPr>
              <a:defRPr/>
            </a:pPr>
            <a:r>
              <a:rPr lang="en-US" sz="2000" dirty="0">
                <a:effectLst>
                  <a:outerShdw blurRad="38100" dist="38100" dir="2700000" algn="tl">
                    <a:srgbClr val="000000">
                      <a:alpha val="43137"/>
                    </a:srgbClr>
                  </a:outerShdw>
                </a:effectLst>
                <a:latin typeface="Palatino Linotype" pitchFamily="18" charset="0"/>
                <a:cs typeface="Times New Roman" pitchFamily="18" charset="0"/>
              </a:rPr>
              <a:t> </a:t>
            </a:r>
            <a:r>
              <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Tiffany Busby</a:t>
            </a:r>
          </a:p>
          <a:p>
            <a:pPr>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 Marcy </a:t>
            </a:r>
            <a:r>
              <a:rPr lang="en-US" sz="2000" dirty="0" err="1">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Policastro</a:t>
            </a:r>
            <a:r>
              <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 </a:t>
            </a:r>
            <a:endParaRPr lang="en-US" sz="2000"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8202" name="Rectangle 11"/>
          <p:cNvSpPr>
            <a:spLocks noChangeArrowheads="1"/>
          </p:cNvSpPr>
          <p:nvPr/>
        </p:nvSpPr>
        <p:spPr bwMode="auto">
          <a:xfrm>
            <a:off x="7327900" y="3184525"/>
            <a:ext cx="1816100" cy="1311275"/>
          </a:xfrm>
          <a:prstGeom prst="rect">
            <a:avLst/>
          </a:prstGeom>
          <a:noFill/>
          <a:ln w="9525">
            <a:noFill/>
            <a:miter lim="800000"/>
            <a:headEnd/>
            <a:tailEnd/>
          </a:ln>
        </p:spPr>
        <p:txBody>
          <a:bodyPr wrap="none">
            <a:spAutoFit/>
          </a:bodyPr>
          <a:lstStyle/>
          <a:p>
            <a:pPr>
              <a:defRPr/>
            </a:pPr>
            <a:r>
              <a:rPr lang="en-US" sz="2000" dirty="0">
                <a:solidFill>
                  <a:srgbClr val="FFFF00"/>
                </a:solidFill>
                <a:effectLst>
                  <a:outerShdw blurRad="38100" dist="38100" dir="2700000" algn="tl">
                    <a:srgbClr val="000000">
                      <a:alpha val="43137"/>
                    </a:srgbClr>
                  </a:outerShdw>
                </a:effectLst>
                <a:latin typeface="Palatino Linotype" pitchFamily="18" charset="0"/>
                <a:cs typeface="Times New Roman" pitchFamily="18" charset="0"/>
              </a:rPr>
              <a:t>National Park </a:t>
            </a:r>
          </a:p>
          <a:p>
            <a:pPr>
              <a:defRPr/>
            </a:pPr>
            <a:r>
              <a:rPr lang="en-US" sz="2000" dirty="0">
                <a:solidFill>
                  <a:srgbClr val="FFFF00"/>
                </a:solidFill>
                <a:effectLst>
                  <a:outerShdw blurRad="38100" dist="38100" dir="2700000" algn="tl">
                    <a:srgbClr val="000000">
                      <a:alpha val="43137"/>
                    </a:srgbClr>
                  </a:outerShdw>
                </a:effectLst>
                <a:latin typeface="Palatino Linotype" pitchFamily="18" charset="0"/>
                <a:cs typeface="Times New Roman" pitchFamily="18" charset="0"/>
              </a:rPr>
              <a:t>Service</a:t>
            </a:r>
            <a:endParaRPr lang="en-US" sz="2000" dirty="0">
              <a:solidFill>
                <a:srgbClr val="FFFF00"/>
              </a:solidFill>
              <a:effectLst>
                <a:outerShdw blurRad="38100" dist="38100" dir="2700000" algn="tl">
                  <a:srgbClr val="000000">
                    <a:alpha val="43137"/>
                  </a:srgbClr>
                </a:outerShdw>
              </a:effectLst>
              <a:latin typeface="Arial" charset="0"/>
              <a:cs typeface="Arial" charset="0"/>
            </a:endParaRPr>
          </a:p>
          <a:p>
            <a:pPr>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Richard </a:t>
            </a:r>
          </a:p>
          <a:p>
            <a:pPr>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Bryant </a:t>
            </a:r>
            <a:endParaRPr lang="en-US" sz="2000"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8203" name="Rectangle 12"/>
          <p:cNvSpPr>
            <a:spLocks noChangeArrowheads="1"/>
          </p:cNvSpPr>
          <p:nvPr/>
        </p:nvSpPr>
        <p:spPr bwMode="auto">
          <a:xfrm>
            <a:off x="2667000" y="3505200"/>
            <a:ext cx="2336800" cy="1311275"/>
          </a:xfrm>
          <a:prstGeom prst="rect">
            <a:avLst/>
          </a:prstGeom>
          <a:noFill/>
          <a:ln w="9525">
            <a:noFill/>
            <a:miter lim="800000"/>
            <a:headEnd/>
            <a:tailEnd/>
          </a:ln>
        </p:spPr>
        <p:txBody>
          <a:bodyPr wrap="none">
            <a:spAutoFit/>
          </a:bodyPr>
          <a:lstStyle/>
          <a:p>
            <a:pPr>
              <a:defRPr/>
            </a:pPr>
            <a:r>
              <a:rPr lang="en-US" sz="2000" dirty="0">
                <a:solidFill>
                  <a:srgbClr val="FFFF00"/>
                </a:solidFill>
                <a:effectLst>
                  <a:outerShdw blurRad="38100" dist="38100" dir="2700000" algn="tl">
                    <a:srgbClr val="000000">
                      <a:alpha val="43137"/>
                    </a:srgbClr>
                  </a:outerShdw>
                </a:effectLst>
                <a:latin typeface="Palatino Linotype" pitchFamily="18" charset="0"/>
                <a:cs typeface="Times New Roman" pitchFamily="18" charset="0"/>
              </a:rPr>
              <a:t>Middlebrook </a:t>
            </a:r>
          </a:p>
          <a:p>
            <a:pPr>
              <a:defRPr/>
            </a:pPr>
            <a:r>
              <a:rPr lang="en-US" sz="2000" dirty="0">
                <a:solidFill>
                  <a:srgbClr val="FFFF00"/>
                </a:solidFill>
                <a:effectLst>
                  <a:outerShdw blurRad="38100" dist="38100" dir="2700000" algn="tl">
                    <a:srgbClr val="000000">
                      <a:alpha val="43137"/>
                    </a:srgbClr>
                  </a:outerShdw>
                </a:effectLst>
                <a:latin typeface="Palatino Linotype" pitchFamily="18" charset="0"/>
                <a:cs typeface="Times New Roman" pitchFamily="18" charset="0"/>
              </a:rPr>
              <a:t>Company</a:t>
            </a:r>
            <a:endParaRPr lang="en-US" sz="2000" dirty="0">
              <a:solidFill>
                <a:srgbClr val="FFFF00"/>
              </a:solidFill>
              <a:effectLst>
                <a:outerShdw blurRad="38100" dist="38100" dir="2700000" algn="tl">
                  <a:srgbClr val="000000">
                    <a:alpha val="43137"/>
                  </a:srgbClr>
                </a:outerShdw>
              </a:effectLst>
              <a:latin typeface="Arial" charset="0"/>
              <a:cs typeface="Arial" charset="0"/>
            </a:endParaRPr>
          </a:p>
          <a:p>
            <a:pPr>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Mark Middlebrook</a:t>
            </a:r>
          </a:p>
          <a:p>
            <a:pPr>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Maria Mark </a:t>
            </a:r>
            <a:endParaRPr lang="en-US" sz="2000"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8204" name="Rectangle 17"/>
          <p:cNvSpPr>
            <a:spLocks noChangeArrowheads="1"/>
          </p:cNvSpPr>
          <p:nvPr/>
        </p:nvSpPr>
        <p:spPr bwMode="auto">
          <a:xfrm>
            <a:off x="4800600" y="5257800"/>
            <a:ext cx="2133600" cy="1323975"/>
          </a:xfrm>
          <a:prstGeom prst="rect">
            <a:avLst/>
          </a:prstGeom>
          <a:noFill/>
          <a:ln w="9525">
            <a:noFill/>
            <a:miter lim="800000"/>
            <a:headEnd/>
            <a:tailEnd/>
          </a:ln>
        </p:spPr>
        <p:txBody>
          <a:bodyPr>
            <a:spAutoFit/>
          </a:bodyPr>
          <a:lstStyle/>
          <a:p>
            <a:pPr algn="just" eaLnBrk="0" hangingPunct="0">
              <a:defRPr/>
            </a:pPr>
            <a:r>
              <a:rPr lang="en-US" sz="2000" dirty="0">
                <a:solidFill>
                  <a:srgbClr val="FFFF00"/>
                </a:solidFill>
                <a:effectLst>
                  <a:outerShdw blurRad="38100" dist="38100" dir="2700000" algn="tl">
                    <a:srgbClr val="000000">
                      <a:alpha val="43137"/>
                    </a:srgbClr>
                  </a:outerShdw>
                </a:effectLst>
                <a:latin typeface="Palatino Linotype" pitchFamily="18" charset="0"/>
                <a:cs typeface="Times New Roman" pitchFamily="18" charset="0"/>
              </a:rPr>
              <a:t>UNF</a:t>
            </a:r>
          </a:p>
          <a:p>
            <a:pPr algn="just" eaLnBrk="0" hangingPunct="0">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Stephan Nix</a:t>
            </a:r>
            <a:endParaRPr lang="en-US" sz="2000" dirty="0">
              <a:solidFill>
                <a:schemeClr val="bg1"/>
              </a:solidFill>
              <a:effectLst>
                <a:outerShdw blurRad="38100" dist="38100" dir="2700000" algn="tl">
                  <a:srgbClr val="000000">
                    <a:alpha val="43137"/>
                  </a:srgbClr>
                </a:outerShdw>
              </a:effectLst>
              <a:latin typeface="Arial" charset="0"/>
              <a:cs typeface="Arial" charset="0"/>
            </a:endParaRPr>
          </a:p>
          <a:p>
            <a:pPr algn="just" eaLnBrk="0" hangingPunct="0">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Kelly Smith</a:t>
            </a:r>
          </a:p>
          <a:p>
            <a:pPr algn="just" eaLnBrk="0" hangingPunct="0">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Arial" charset="0"/>
              </a:rPr>
              <a:t>Dale Casamatta</a:t>
            </a:r>
            <a:endParaRPr lang="en-US" sz="2000" dirty="0">
              <a:effectLst>
                <a:outerShdw blurRad="38100" dist="38100" dir="2700000" algn="tl">
                  <a:srgbClr val="000000">
                    <a:alpha val="43137"/>
                  </a:srgbClr>
                </a:outerShdw>
              </a:effectLst>
              <a:latin typeface="Arial" charset="0"/>
              <a:cs typeface="Arial" charset="0"/>
            </a:endParaRPr>
          </a:p>
        </p:txBody>
      </p:sp>
      <p:sp>
        <p:nvSpPr>
          <p:cNvPr id="8205" name="TextBox 18"/>
          <p:cNvSpPr txBox="1">
            <a:spLocks noChangeArrowheads="1"/>
          </p:cNvSpPr>
          <p:nvPr/>
        </p:nvSpPr>
        <p:spPr bwMode="auto">
          <a:xfrm>
            <a:off x="2819400" y="304800"/>
            <a:ext cx="3227388" cy="519113"/>
          </a:xfrm>
          <a:prstGeom prst="rect">
            <a:avLst/>
          </a:prstGeom>
          <a:noFill/>
          <a:ln w="9525">
            <a:noFill/>
            <a:miter lim="800000"/>
            <a:headEnd/>
            <a:tailEnd/>
          </a:ln>
        </p:spPr>
        <p:txBody>
          <a:bodyPr wrap="none">
            <a:spAutoFit/>
          </a:bodyPr>
          <a:lstStyle/>
          <a:p>
            <a:pPr>
              <a:defRPr/>
            </a:pPr>
            <a:r>
              <a:rPr lang="en-US" sz="2800" dirty="0">
                <a:solidFill>
                  <a:srgbClr val="FFFF00"/>
                </a:solidFill>
                <a:effectLst>
                  <a:outerShdw blurRad="38100" dist="38100" dir="2700000" algn="tl">
                    <a:srgbClr val="000000">
                      <a:alpha val="43137"/>
                    </a:srgbClr>
                  </a:outerShdw>
                </a:effectLst>
                <a:latin typeface="Palatino Linotype" pitchFamily="18" charset="0"/>
                <a:cs typeface="Arial" charset="0"/>
              </a:rPr>
              <a:t>External Reviewers</a:t>
            </a:r>
          </a:p>
        </p:txBody>
      </p:sp>
      <p:cxnSp>
        <p:nvCxnSpPr>
          <p:cNvPr id="20" name="Straight Connector 19"/>
          <p:cNvCxnSpPr/>
          <p:nvPr/>
        </p:nvCxnSpPr>
        <p:spPr>
          <a:xfrm>
            <a:off x="0" y="990600"/>
            <a:ext cx="91440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5" name="Rectangle 12"/>
          <p:cNvSpPr>
            <a:spLocks noChangeArrowheads="1"/>
          </p:cNvSpPr>
          <p:nvPr/>
        </p:nvSpPr>
        <p:spPr bwMode="auto">
          <a:xfrm>
            <a:off x="7021513" y="1143000"/>
            <a:ext cx="2122487" cy="708025"/>
          </a:xfrm>
          <a:prstGeom prst="rect">
            <a:avLst/>
          </a:prstGeom>
          <a:noFill/>
          <a:ln w="9525">
            <a:noFill/>
            <a:miter lim="800000"/>
            <a:headEnd/>
            <a:tailEnd/>
          </a:ln>
        </p:spPr>
        <p:txBody>
          <a:bodyPr wrap="none">
            <a:spAutoFit/>
          </a:bodyPr>
          <a:lstStyle/>
          <a:p>
            <a:pPr>
              <a:defRPr/>
            </a:pPr>
            <a:r>
              <a:rPr lang="en-US" sz="2000" dirty="0">
                <a:solidFill>
                  <a:srgbClr val="FFFF00"/>
                </a:solidFill>
                <a:effectLst>
                  <a:outerShdw blurRad="38100" dist="38100" dir="2700000" algn="tl">
                    <a:srgbClr val="000000">
                      <a:alpha val="43137"/>
                    </a:srgbClr>
                  </a:outerShdw>
                </a:effectLst>
                <a:latin typeface="Palatino Linotype" pitchFamily="18" charset="0"/>
                <a:cs typeface="Times New Roman" pitchFamily="18" charset="0"/>
              </a:rPr>
              <a:t>Florida Sea grant</a:t>
            </a:r>
            <a:endParaRPr lang="en-US" sz="2000" dirty="0">
              <a:solidFill>
                <a:srgbClr val="FFFF00"/>
              </a:solidFill>
              <a:effectLst>
                <a:outerShdw blurRad="38100" dist="38100" dir="2700000" algn="tl">
                  <a:srgbClr val="000000">
                    <a:alpha val="43137"/>
                  </a:srgbClr>
                </a:outerShdw>
              </a:effectLst>
              <a:latin typeface="Arial" charset="0"/>
              <a:cs typeface="Arial" charset="0"/>
            </a:endParaRPr>
          </a:p>
          <a:p>
            <a:pPr>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Maia McGuire</a:t>
            </a:r>
            <a:endParaRPr lang="en-US" sz="2000"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16" name="Rectangle 9"/>
          <p:cNvSpPr>
            <a:spLocks noChangeArrowheads="1"/>
          </p:cNvSpPr>
          <p:nvPr/>
        </p:nvSpPr>
        <p:spPr bwMode="auto">
          <a:xfrm>
            <a:off x="228600" y="3048000"/>
            <a:ext cx="1828800" cy="708025"/>
          </a:xfrm>
          <a:prstGeom prst="rect">
            <a:avLst/>
          </a:prstGeom>
          <a:noFill/>
          <a:ln w="9525">
            <a:noFill/>
            <a:miter lim="800000"/>
            <a:headEnd/>
            <a:tailEnd/>
          </a:ln>
        </p:spPr>
        <p:txBody>
          <a:bodyPr>
            <a:spAutoFit/>
          </a:bodyPr>
          <a:lstStyle/>
          <a:p>
            <a:pPr>
              <a:defRPr/>
            </a:pPr>
            <a:r>
              <a:rPr lang="en-US" sz="2000" dirty="0">
                <a:solidFill>
                  <a:srgbClr val="FFFF00"/>
                </a:solidFill>
                <a:effectLst>
                  <a:outerShdw blurRad="38100" dist="38100" dir="2700000" algn="tl">
                    <a:srgbClr val="000000">
                      <a:alpha val="43137"/>
                    </a:srgbClr>
                  </a:outerShdw>
                </a:effectLst>
                <a:latin typeface="Palatino Linotype" pitchFamily="18" charset="0"/>
                <a:cs typeface="Times New Roman" pitchFamily="18" charset="0"/>
              </a:rPr>
              <a:t>FDOH</a:t>
            </a:r>
          </a:p>
          <a:p>
            <a:pPr>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Kendra Goff</a:t>
            </a:r>
            <a:endParaRPr lang="en-US" sz="2000"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17" name="Rectangle 12"/>
          <p:cNvSpPr>
            <a:spLocks noChangeArrowheads="1"/>
          </p:cNvSpPr>
          <p:nvPr/>
        </p:nvSpPr>
        <p:spPr bwMode="auto">
          <a:xfrm>
            <a:off x="7027863" y="2051050"/>
            <a:ext cx="1827212" cy="708025"/>
          </a:xfrm>
          <a:prstGeom prst="rect">
            <a:avLst/>
          </a:prstGeom>
          <a:noFill/>
          <a:ln w="9525">
            <a:noFill/>
            <a:miter lim="800000"/>
            <a:headEnd/>
            <a:tailEnd/>
          </a:ln>
        </p:spPr>
        <p:txBody>
          <a:bodyPr wrap="none">
            <a:spAutoFit/>
          </a:bodyPr>
          <a:lstStyle/>
          <a:p>
            <a:pPr>
              <a:defRPr/>
            </a:pPr>
            <a:r>
              <a:rPr lang="en-US" sz="2000" dirty="0">
                <a:solidFill>
                  <a:srgbClr val="FFFF00"/>
                </a:solidFill>
                <a:effectLst>
                  <a:outerShdw blurRad="38100" dist="38100" dir="2700000" algn="tl">
                    <a:srgbClr val="000000">
                      <a:alpha val="43137"/>
                    </a:srgbClr>
                  </a:outerShdw>
                </a:effectLst>
                <a:latin typeface="Palatino Linotype" pitchFamily="18" charset="0"/>
                <a:cs typeface="Times New Roman" pitchFamily="18" charset="0"/>
              </a:rPr>
              <a:t>Valdosta State</a:t>
            </a:r>
            <a:endParaRPr lang="en-US" sz="2000" dirty="0">
              <a:solidFill>
                <a:srgbClr val="FFFF00"/>
              </a:solidFill>
              <a:effectLst>
                <a:outerShdw blurRad="38100" dist="38100" dir="2700000" algn="tl">
                  <a:srgbClr val="000000">
                    <a:alpha val="43137"/>
                  </a:srgbClr>
                </a:outerShdw>
              </a:effectLst>
              <a:latin typeface="Arial" charset="0"/>
              <a:cs typeface="Arial" charset="0"/>
            </a:endParaRPr>
          </a:p>
          <a:p>
            <a:pPr>
              <a:defRPr/>
            </a:pPr>
            <a:r>
              <a:rPr lang="en-US" sz="20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Matt Waters</a:t>
            </a:r>
            <a:endParaRPr lang="en-US" sz="2000" dirty="0">
              <a:solidFill>
                <a:schemeClr val="bg1"/>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a:xfrm>
            <a:off x="6553200" y="6356350"/>
            <a:ext cx="2133600" cy="365125"/>
          </a:xfrm>
          <a:prstGeom prst="rect">
            <a:avLst/>
          </a:prstGeom>
          <a:noFill/>
        </p:spPr>
        <p:txBody>
          <a:bodyPr lIns="91429" tIns="45714" rIns="91429" bIns="45714" anchor="ctr"/>
          <a:lstStyle/>
          <a:p>
            <a:pPr algn="r" fontAlgn="auto">
              <a:spcBef>
                <a:spcPts val="0"/>
              </a:spcBef>
              <a:spcAft>
                <a:spcPts val="0"/>
              </a:spcAft>
              <a:defRPr/>
            </a:pPr>
            <a:fld id="{7EAFC190-ED4A-45BD-8AAC-FD0CB13F1C0B}" type="slidenum">
              <a:rPr lang="en-US" sz="1200">
                <a:solidFill>
                  <a:schemeClr val="tx1">
                    <a:tint val="75000"/>
                  </a:schemeClr>
                </a:solidFill>
                <a:latin typeface="+mn-lt"/>
                <a:cs typeface="+mn-cs"/>
              </a:rPr>
              <a:pPr algn="r" fontAlgn="auto">
                <a:spcBef>
                  <a:spcPts val="0"/>
                </a:spcBef>
                <a:spcAft>
                  <a:spcPts val="0"/>
                </a:spcAft>
                <a:defRPr/>
              </a:pPr>
              <a:t>9</a:t>
            </a:fld>
            <a:endParaRPr lang="en-US" sz="1200">
              <a:solidFill>
                <a:schemeClr val="tx1">
                  <a:tint val="75000"/>
                </a:schemeClr>
              </a:solidFill>
              <a:latin typeface="+mn-lt"/>
              <a:cs typeface="+mn-cs"/>
            </a:endParaRPr>
          </a:p>
        </p:txBody>
      </p:sp>
      <p:graphicFrame>
        <p:nvGraphicFramePr>
          <p:cNvPr id="3" name="Table 2"/>
          <p:cNvGraphicFramePr>
            <a:graphicFrameLocks noGrp="1"/>
          </p:cNvGraphicFramePr>
          <p:nvPr/>
        </p:nvGraphicFramePr>
        <p:xfrm>
          <a:off x="533400" y="1447800"/>
          <a:ext cx="8382000" cy="5257800"/>
        </p:xfrm>
        <a:graphic>
          <a:graphicData uri="http://schemas.openxmlformats.org/drawingml/2006/table">
            <a:tbl>
              <a:tblPr/>
              <a:tblGrid>
                <a:gridCol w="1818736"/>
                <a:gridCol w="3522153"/>
                <a:gridCol w="3041111"/>
              </a:tblGrid>
              <a:tr h="762000">
                <a:tc>
                  <a:txBody>
                    <a:bodyPr/>
                    <a:lstStyle/>
                    <a:p>
                      <a:pPr marL="114300" marR="0" lvl="0" indent="0" algn="l" defTabSz="912813" rtl="0" eaLnBrk="1" fontAlgn="base" latinLnBrk="0" hangingPunct="1">
                        <a:lnSpc>
                          <a:spcPct val="115000"/>
                        </a:lnSpc>
                        <a:spcBef>
                          <a:spcPct val="0"/>
                        </a:spcBef>
                        <a:spcAft>
                          <a:spcPct val="0"/>
                        </a:spcAft>
                        <a:buClrTx/>
                        <a:buSzTx/>
                        <a:buFontTx/>
                        <a:buNone/>
                        <a:tabLst>
                          <a:tab pos="971550" algn="l"/>
                        </a:tabLst>
                      </a:pPr>
                      <a:r>
                        <a:rPr kumimoji="0" lang="en-US" sz="2000" b="0" i="0" u="none" strike="noStrike" cap="none" normalizeH="0" baseline="0" dirty="0" smtClean="0">
                          <a:ln>
                            <a:noFill/>
                          </a:ln>
                          <a:solidFill>
                            <a:srgbClr val="000000"/>
                          </a:solidFill>
                          <a:effectLst/>
                          <a:latin typeface="Calibri" pitchFamily="34" charset="0"/>
                          <a:cs typeface="Arial" charset="0"/>
                        </a:rPr>
                        <a:t>Turbidity</a:t>
                      </a:r>
                      <a:endParaRPr kumimoji="0" lang="en-US" sz="2000" b="0" i="1" u="none" strike="noStrike" cap="none" normalizeH="0" baseline="0" dirty="0" smtClean="0">
                        <a:ln>
                          <a:noFill/>
                        </a:ln>
                        <a:solidFill>
                          <a:schemeClr val="bg1"/>
                        </a:solidFill>
                        <a:effectLst/>
                        <a:latin typeface="Calibri" pitchFamily="34" charset="0"/>
                        <a:ea typeface="Calibri" pitchFamily="34" charset="0"/>
                      </a:endParaRPr>
                    </a:p>
                  </a:txBody>
                  <a:tcPr marL="62738" marR="62738"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2813" rtl="0" eaLnBrk="1" fontAlgn="base" latinLnBrk="0" hangingPunct="1">
                        <a:lnSpc>
                          <a:spcPct val="115000"/>
                        </a:lnSpc>
                        <a:spcBef>
                          <a:spcPct val="0"/>
                        </a:spcBef>
                        <a:spcAft>
                          <a:spcPct val="0"/>
                        </a:spcAft>
                        <a:buClrTx/>
                        <a:buSzTx/>
                        <a:buFontTx/>
                        <a:buNone/>
                        <a:tabLst>
                          <a:tab pos="971550" algn="l"/>
                        </a:tabLst>
                      </a:pPr>
                      <a:r>
                        <a:rPr kumimoji="0" lang="en-US" sz="2000" b="0" i="0" u="none" strike="noStrike" cap="none" normalizeH="0" baseline="0" dirty="0" smtClean="0">
                          <a:ln>
                            <a:noFill/>
                          </a:ln>
                          <a:solidFill>
                            <a:srgbClr val="000000"/>
                          </a:solidFill>
                          <a:effectLst/>
                          <a:latin typeface="Calibri" pitchFamily="34" charset="0"/>
                          <a:cs typeface="Arial" charset="0"/>
                        </a:rPr>
                        <a:t>Main Stem: Satisfactory</a:t>
                      </a:r>
                    </a:p>
                    <a:p>
                      <a:pPr marL="0" marR="0" lvl="0" indent="0" algn="ctr" defTabSz="912813" rtl="0" eaLnBrk="1" fontAlgn="base" latinLnBrk="0" hangingPunct="1">
                        <a:lnSpc>
                          <a:spcPct val="115000"/>
                        </a:lnSpc>
                        <a:spcBef>
                          <a:spcPct val="0"/>
                        </a:spcBef>
                        <a:spcAft>
                          <a:spcPct val="0"/>
                        </a:spcAft>
                        <a:buClrTx/>
                        <a:buSzTx/>
                        <a:buFontTx/>
                        <a:buNone/>
                        <a:tabLst>
                          <a:tab pos="971550" algn="l"/>
                        </a:tabLst>
                      </a:pPr>
                      <a:r>
                        <a:rPr kumimoji="0" lang="en-US" sz="2000" b="0" i="0" u="none" strike="noStrike" cap="none" normalizeH="0" baseline="0" dirty="0" smtClean="0">
                          <a:ln>
                            <a:noFill/>
                          </a:ln>
                          <a:solidFill>
                            <a:srgbClr val="000000"/>
                          </a:solidFill>
                          <a:effectLst/>
                          <a:latin typeface="Calibri" pitchFamily="34" charset="0"/>
                          <a:cs typeface="Arial" charset="0"/>
                        </a:rPr>
                        <a:t>Tributaries: Unsatisfactory</a:t>
                      </a:r>
                    </a:p>
                  </a:txBody>
                  <a:tcPr marL="62738" marR="62738"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2813" rtl="0" eaLnBrk="1" fontAlgn="base" latinLnBrk="0" hangingPunct="1">
                        <a:lnSpc>
                          <a:spcPct val="115000"/>
                        </a:lnSpc>
                        <a:spcBef>
                          <a:spcPct val="0"/>
                        </a:spcBef>
                        <a:spcAft>
                          <a:spcPct val="0"/>
                        </a:spcAft>
                        <a:buClrTx/>
                        <a:buSzTx/>
                        <a:buFontTx/>
                        <a:buNone/>
                        <a:tabLst>
                          <a:tab pos="971550" algn="l"/>
                        </a:tabLst>
                      </a:pPr>
                      <a:r>
                        <a:rPr kumimoji="0" lang="en-US" sz="2000" b="0" i="0" u="none" strike="noStrike" cap="none" normalizeH="0" baseline="0" smtClean="0">
                          <a:ln>
                            <a:noFill/>
                          </a:ln>
                          <a:solidFill>
                            <a:srgbClr val="000000"/>
                          </a:solidFill>
                          <a:effectLst/>
                          <a:latin typeface="Calibri" pitchFamily="34" charset="0"/>
                          <a:cs typeface="Arial" charset="0"/>
                        </a:rPr>
                        <a:t>Conditions improving</a:t>
                      </a:r>
                      <a:endParaRPr kumimoji="0" lang="en-US" sz="2000" b="0" i="0" u="none" strike="noStrike" cap="none" normalizeH="0" baseline="0" smtClean="0">
                        <a:ln>
                          <a:noFill/>
                        </a:ln>
                        <a:solidFill>
                          <a:schemeClr val="bg1"/>
                        </a:solidFill>
                        <a:effectLst/>
                        <a:latin typeface="Calibri" pitchFamily="34" charset="0"/>
                        <a:ea typeface="Calibri" pitchFamily="34" charset="0"/>
                      </a:endParaRPr>
                    </a:p>
                  </a:txBody>
                  <a:tcPr marL="62738" marR="62738"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685800">
                <a:tc>
                  <a:txBody>
                    <a:bodyPr/>
                    <a:lstStyle/>
                    <a:p>
                      <a:pPr marL="114300" marR="0" lvl="0" indent="0" algn="l" defTabSz="912813" rtl="0" eaLnBrk="1" fontAlgn="base" latinLnBrk="0" hangingPunct="1">
                        <a:lnSpc>
                          <a:spcPct val="115000"/>
                        </a:lnSpc>
                        <a:spcBef>
                          <a:spcPct val="0"/>
                        </a:spcBef>
                        <a:spcAft>
                          <a:spcPct val="0"/>
                        </a:spcAft>
                        <a:buClrTx/>
                        <a:buSzTx/>
                        <a:buFontTx/>
                        <a:buNone/>
                        <a:tabLst>
                          <a:tab pos="971550" algn="l"/>
                        </a:tabLst>
                      </a:pPr>
                      <a:r>
                        <a:rPr kumimoji="0" lang="en-US" sz="2000" b="0" i="0" u="none" strike="noStrike" cap="none" normalizeH="0" baseline="0" dirty="0" smtClean="0">
                          <a:ln>
                            <a:noFill/>
                          </a:ln>
                          <a:solidFill>
                            <a:srgbClr val="000000"/>
                          </a:solidFill>
                          <a:effectLst/>
                          <a:latin typeface="Calibri" pitchFamily="34" charset="0"/>
                          <a:cs typeface="Arial" charset="0"/>
                        </a:rPr>
                        <a:t>Algal Blooms</a:t>
                      </a:r>
                      <a:endParaRPr kumimoji="0" lang="en-US" sz="2000" b="0" i="1" u="none" strike="noStrike" cap="none" normalizeH="0" baseline="0" dirty="0" smtClean="0">
                        <a:ln>
                          <a:noFill/>
                        </a:ln>
                        <a:solidFill>
                          <a:schemeClr val="bg1"/>
                        </a:solidFill>
                        <a:effectLst/>
                        <a:latin typeface="Calibri" pitchFamily="34" charset="0"/>
                        <a:ea typeface="Calibri" pitchFamily="34" charset="0"/>
                      </a:endParaRPr>
                    </a:p>
                  </a:txBody>
                  <a:tcPr marL="62738" marR="62738"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2813" rtl="0" eaLnBrk="1" fontAlgn="base" latinLnBrk="0" hangingPunct="1">
                        <a:lnSpc>
                          <a:spcPct val="115000"/>
                        </a:lnSpc>
                        <a:spcBef>
                          <a:spcPct val="0"/>
                        </a:spcBef>
                        <a:spcAft>
                          <a:spcPct val="0"/>
                        </a:spcAft>
                        <a:buClrTx/>
                        <a:buSzTx/>
                        <a:buFontTx/>
                        <a:buNone/>
                        <a:tabLst>
                          <a:tab pos="971550" algn="l"/>
                        </a:tabLst>
                      </a:pPr>
                      <a:r>
                        <a:rPr kumimoji="0" lang="en-US" sz="2000" b="0" i="0" u="none" strike="noStrike" cap="none" normalizeH="0" baseline="0" dirty="0" smtClean="0">
                          <a:ln>
                            <a:noFill/>
                          </a:ln>
                          <a:solidFill>
                            <a:srgbClr val="000000"/>
                          </a:solidFill>
                          <a:effectLst/>
                          <a:latin typeface="Calibri" pitchFamily="34" charset="0"/>
                          <a:cs typeface="Arial" charset="0"/>
                        </a:rPr>
                        <a:t>Unsatisfactory</a:t>
                      </a:r>
                      <a:endParaRPr kumimoji="0" lang="en-US" sz="2000" b="0" i="0" u="none" strike="noStrike" cap="none" normalizeH="0" baseline="0" dirty="0" smtClean="0">
                        <a:ln>
                          <a:noFill/>
                        </a:ln>
                        <a:solidFill>
                          <a:srgbClr val="FF0000"/>
                        </a:solidFill>
                        <a:effectLst/>
                        <a:latin typeface="Calibri" pitchFamily="34" charset="0"/>
                        <a:ea typeface="Calibri" pitchFamily="34" charset="0"/>
                      </a:endParaRPr>
                    </a:p>
                  </a:txBody>
                  <a:tcPr marL="62738" marR="62738"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2813" rtl="0" eaLnBrk="1" fontAlgn="base" latinLnBrk="0" hangingPunct="1">
                        <a:lnSpc>
                          <a:spcPct val="115000"/>
                        </a:lnSpc>
                        <a:spcBef>
                          <a:spcPct val="0"/>
                        </a:spcBef>
                        <a:spcAft>
                          <a:spcPct val="0"/>
                        </a:spcAft>
                        <a:buClrTx/>
                        <a:buSzTx/>
                        <a:buFontTx/>
                        <a:buNone/>
                        <a:tabLst>
                          <a:tab pos="971550" algn="l"/>
                        </a:tabLst>
                      </a:pPr>
                      <a:r>
                        <a:rPr kumimoji="0" lang="en-US" sz="2000" b="0" i="0" u="none" strike="noStrike" cap="none" normalizeH="0" baseline="0" dirty="0" smtClean="0">
                          <a:ln>
                            <a:noFill/>
                          </a:ln>
                          <a:solidFill>
                            <a:srgbClr val="000000"/>
                          </a:solidFill>
                          <a:effectLst/>
                          <a:latin typeface="Calibri" pitchFamily="34" charset="0"/>
                          <a:cs typeface="Arial" charset="0"/>
                        </a:rPr>
                        <a:t>Conditions worsening</a:t>
                      </a:r>
                      <a:endParaRPr kumimoji="0" lang="en-US" sz="2000" b="0" i="0" u="none" strike="noStrike" cap="none" normalizeH="0" baseline="0" dirty="0" smtClean="0">
                        <a:ln>
                          <a:noFill/>
                        </a:ln>
                        <a:solidFill>
                          <a:srgbClr val="FF0000"/>
                        </a:solidFill>
                        <a:effectLst/>
                        <a:latin typeface="Calibri" pitchFamily="34" charset="0"/>
                        <a:ea typeface="Calibri" pitchFamily="34" charset="0"/>
                      </a:endParaRPr>
                    </a:p>
                  </a:txBody>
                  <a:tcPr marL="62738" marR="62738"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914400">
                <a:tc>
                  <a:txBody>
                    <a:bodyPr/>
                    <a:lstStyle/>
                    <a:p>
                      <a:pPr>
                        <a:buFont typeface="Arial" charset="0"/>
                        <a:buNone/>
                      </a:pPr>
                      <a:r>
                        <a:rPr lang="en-US" sz="2000" dirty="0" smtClean="0">
                          <a:solidFill>
                            <a:schemeClr val="tx1"/>
                          </a:solidFill>
                          <a:latin typeface="+mn-lt"/>
                        </a:rPr>
                        <a:t>Fecal </a:t>
                      </a:r>
                      <a:r>
                        <a:rPr lang="en-US" sz="2000" dirty="0" err="1" smtClean="0">
                          <a:solidFill>
                            <a:schemeClr val="tx1"/>
                          </a:solidFill>
                          <a:latin typeface="+mn-lt"/>
                        </a:rPr>
                        <a:t>Coliform</a:t>
                      </a:r>
                      <a:endParaRPr lang="en-US" sz="2000" dirty="0">
                        <a:solidFill>
                          <a:schemeClr val="tx1"/>
                        </a:solidFill>
                        <a:latin typeface="+mn-lt"/>
                      </a:endParaRPr>
                    </a:p>
                  </a:txBody>
                  <a:tcPr marL="62738" marR="62738"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2813" rtl="0" eaLnBrk="1" fontAlgn="base" latinLnBrk="0" hangingPunct="1">
                        <a:lnSpc>
                          <a:spcPct val="115000"/>
                        </a:lnSpc>
                        <a:spcBef>
                          <a:spcPct val="0"/>
                        </a:spcBef>
                        <a:spcAft>
                          <a:spcPct val="0"/>
                        </a:spcAft>
                        <a:buClrTx/>
                        <a:buSzTx/>
                        <a:buFontTx/>
                        <a:buNone/>
                        <a:tabLst>
                          <a:tab pos="971550" algn="l"/>
                        </a:tabLst>
                      </a:pPr>
                      <a:r>
                        <a:rPr kumimoji="0" lang="en-US" sz="2000" b="0" i="0" u="none" strike="noStrike" cap="none" normalizeH="0" baseline="0" dirty="0" smtClean="0">
                          <a:ln>
                            <a:noFill/>
                          </a:ln>
                          <a:solidFill>
                            <a:srgbClr val="000000"/>
                          </a:solidFill>
                          <a:effectLst/>
                          <a:latin typeface="Calibri" pitchFamily="34" charset="0"/>
                          <a:cs typeface="Arial" charset="0"/>
                        </a:rPr>
                        <a:t>Main Stem: Satisfactory</a:t>
                      </a:r>
                    </a:p>
                    <a:p>
                      <a:pPr marL="0" marR="0" lvl="0" indent="0" algn="ctr" defTabSz="912813" rtl="0" eaLnBrk="1" fontAlgn="base" latinLnBrk="0" hangingPunct="1">
                        <a:lnSpc>
                          <a:spcPct val="115000"/>
                        </a:lnSpc>
                        <a:spcBef>
                          <a:spcPct val="0"/>
                        </a:spcBef>
                        <a:spcAft>
                          <a:spcPct val="0"/>
                        </a:spcAft>
                        <a:buClrTx/>
                        <a:buSzTx/>
                        <a:buFontTx/>
                        <a:buNone/>
                        <a:tabLst>
                          <a:tab pos="971550" algn="l"/>
                        </a:tabLst>
                      </a:pPr>
                      <a:r>
                        <a:rPr kumimoji="0" lang="en-US" sz="2000" b="0" i="0" u="none" strike="noStrike" cap="none" normalizeH="0" baseline="0" dirty="0" smtClean="0">
                          <a:ln>
                            <a:noFill/>
                          </a:ln>
                          <a:solidFill>
                            <a:srgbClr val="000000"/>
                          </a:solidFill>
                          <a:effectLst/>
                          <a:latin typeface="Calibri" pitchFamily="34" charset="0"/>
                          <a:cs typeface="Arial" charset="0"/>
                        </a:rPr>
                        <a:t>Tributaries: Unsatisfactory</a:t>
                      </a:r>
                    </a:p>
                  </a:txBody>
                  <a:tcPr marL="62738" marR="62738"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2813" rtl="0" eaLnBrk="1" fontAlgn="base" latinLnBrk="0" hangingPunct="1">
                        <a:lnSpc>
                          <a:spcPct val="115000"/>
                        </a:lnSpc>
                        <a:spcBef>
                          <a:spcPct val="0"/>
                        </a:spcBef>
                        <a:spcAft>
                          <a:spcPct val="0"/>
                        </a:spcAft>
                        <a:buClrTx/>
                        <a:buSzTx/>
                        <a:buFontTx/>
                        <a:buNone/>
                        <a:tabLst>
                          <a:tab pos="971550" algn="l"/>
                        </a:tabLst>
                      </a:pPr>
                      <a:r>
                        <a:rPr kumimoji="0" lang="en-US" sz="2000" b="0" i="0" u="none" strike="noStrike" cap="none" normalizeH="0" baseline="0" dirty="0" smtClean="0">
                          <a:ln>
                            <a:noFill/>
                          </a:ln>
                          <a:solidFill>
                            <a:srgbClr val="000000"/>
                          </a:solidFill>
                          <a:effectLst/>
                          <a:latin typeface="Calibri" pitchFamily="34" charset="0"/>
                          <a:cs typeface="Arial" charset="0"/>
                        </a:rPr>
                        <a:t>Conditions improving</a:t>
                      </a:r>
                      <a:endParaRPr kumimoji="0" lang="en-US" sz="2000" b="0" i="0" u="none" strike="noStrike" cap="none" normalizeH="0" baseline="0" dirty="0" smtClean="0">
                        <a:ln>
                          <a:noFill/>
                        </a:ln>
                        <a:solidFill>
                          <a:srgbClr val="FF0000"/>
                        </a:solidFill>
                        <a:effectLst/>
                        <a:latin typeface="Calibri" pitchFamily="34" charset="0"/>
                        <a:ea typeface="Calibri" pitchFamily="34" charset="0"/>
                      </a:endParaRPr>
                    </a:p>
                  </a:txBody>
                  <a:tcPr marL="62738" marR="62738"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914400">
                <a:tc>
                  <a:txBody>
                    <a:bodyPr/>
                    <a:lstStyle/>
                    <a:p>
                      <a:pPr>
                        <a:buFont typeface="Arial" charset="0"/>
                        <a:buNone/>
                      </a:pPr>
                      <a:r>
                        <a:rPr lang="en-US" sz="2000" dirty="0" smtClean="0">
                          <a:solidFill>
                            <a:schemeClr val="tx1"/>
                          </a:solidFill>
                          <a:latin typeface="+mn-lt"/>
                        </a:rPr>
                        <a:t>Nutrients</a:t>
                      </a:r>
                      <a:r>
                        <a:rPr lang="en-US" sz="2000" baseline="0" dirty="0" smtClean="0">
                          <a:solidFill>
                            <a:schemeClr val="tx1"/>
                          </a:solidFill>
                          <a:latin typeface="+mn-lt"/>
                        </a:rPr>
                        <a:t> (nitrogen and phosphorus)</a:t>
                      </a:r>
                      <a:endParaRPr lang="en-US" sz="2000" dirty="0">
                        <a:solidFill>
                          <a:schemeClr val="tx1"/>
                        </a:solidFill>
                        <a:latin typeface="+mn-lt"/>
                      </a:endParaRPr>
                    </a:p>
                  </a:txBody>
                  <a:tcPr marL="62738" marR="62738"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2813" rtl="0" eaLnBrk="1" fontAlgn="base" latinLnBrk="0" hangingPunct="1">
                        <a:lnSpc>
                          <a:spcPct val="115000"/>
                        </a:lnSpc>
                        <a:spcBef>
                          <a:spcPct val="0"/>
                        </a:spcBef>
                        <a:spcAft>
                          <a:spcPct val="0"/>
                        </a:spcAft>
                        <a:buClrTx/>
                        <a:buSzTx/>
                        <a:buFontTx/>
                        <a:buNone/>
                        <a:tabLst>
                          <a:tab pos="971550" algn="l"/>
                        </a:tabLst>
                      </a:pPr>
                      <a:r>
                        <a:rPr kumimoji="0" lang="en-US" sz="2000" b="0" i="0" u="none" strike="noStrike" cap="none" normalizeH="0" baseline="0" dirty="0" smtClean="0">
                          <a:ln>
                            <a:noFill/>
                          </a:ln>
                          <a:solidFill>
                            <a:srgbClr val="000000"/>
                          </a:solidFill>
                          <a:effectLst/>
                          <a:latin typeface="Calibri" pitchFamily="34" charset="0"/>
                          <a:cs typeface="Arial" charset="0"/>
                        </a:rPr>
                        <a:t>Unsatisfactory</a:t>
                      </a:r>
                    </a:p>
                  </a:txBody>
                  <a:tcPr marL="62738" marR="62738"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2813" rtl="0" eaLnBrk="1" fontAlgn="base" latinLnBrk="0" hangingPunct="1">
                        <a:lnSpc>
                          <a:spcPct val="115000"/>
                        </a:lnSpc>
                        <a:spcBef>
                          <a:spcPct val="0"/>
                        </a:spcBef>
                        <a:spcAft>
                          <a:spcPct val="0"/>
                        </a:spcAft>
                        <a:buClrTx/>
                        <a:buSzTx/>
                        <a:buFontTx/>
                        <a:buNone/>
                        <a:tabLst>
                          <a:tab pos="971550" algn="l"/>
                        </a:tabLst>
                      </a:pPr>
                      <a:r>
                        <a:rPr kumimoji="0" lang="en-US" sz="2000" b="0" i="0" u="none" strike="noStrike" cap="none" normalizeH="0" baseline="0" dirty="0" smtClean="0">
                          <a:ln>
                            <a:noFill/>
                          </a:ln>
                          <a:solidFill>
                            <a:schemeClr val="tx1"/>
                          </a:solidFill>
                          <a:effectLst/>
                          <a:latin typeface="Calibri" pitchFamily="34" charset="0"/>
                          <a:ea typeface="Calibri" pitchFamily="34" charset="0"/>
                        </a:rPr>
                        <a:t>Conditions stable</a:t>
                      </a:r>
                    </a:p>
                  </a:txBody>
                  <a:tcPr marL="62738" marR="62738"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990600">
                <a:tc>
                  <a:txBody>
                    <a:bodyPr/>
                    <a:lstStyle/>
                    <a:p>
                      <a:pPr>
                        <a:buFont typeface="Arial" charset="0"/>
                        <a:buNone/>
                      </a:pPr>
                      <a:r>
                        <a:rPr lang="en-US" sz="2000" dirty="0" smtClean="0">
                          <a:solidFill>
                            <a:schemeClr val="tx1"/>
                          </a:solidFill>
                          <a:latin typeface="+mn-lt"/>
                        </a:rPr>
                        <a:t>Dissolve</a:t>
                      </a:r>
                      <a:r>
                        <a:rPr lang="en-US" sz="2000" baseline="0" dirty="0" smtClean="0">
                          <a:solidFill>
                            <a:schemeClr val="tx1"/>
                          </a:solidFill>
                          <a:latin typeface="+mn-lt"/>
                        </a:rPr>
                        <a:t>d Oxygen</a:t>
                      </a:r>
                      <a:endParaRPr lang="en-US" sz="2000" dirty="0">
                        <a:solidFill>
                          <a:schemeClr val="tx1"/>
                        </a:solidFill>
                        <a:latin typeface="+mn-lt"/>
                      </a:endParaRPr>
                    </a:p>
                  </a:txBody>
                  <a:tcPr marL="62738" marR="62738"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2813" rtl="0" eaLnBrk="1" fontAlgn="base" latinLnBrk="0" hangingPunct="1">
                        <a:lnSpc>
                          <a:spcPct val="115000"/>
                        </a:lnSpc>
                        <a:spcBef>
                          <a:spcPct val="0"/>
                        </a:spcBef>
                        <a:spcAft>
                          <a:spcPct val="0"/>
                        </a:spcAft>
                        <a:buClrTx/>
                        <a:buSzTx/>
                        <a:buFontTx/>
                        <a:buNone/>
                        <a:tabLst>
                          <a:tab pos="971550" algn="l"/>
                        </a:tabLst>
                      </a:pPr>
                      <a:r>
                        <a:rPr kumimoji="0" lang="en-US" sz="2000" b="0" i="0" u="none" strike="noStrike" cap="none" normalizeH="0" baseline="0" dirty="0" smtClean="0">
                          <a:ln>
                            <a:noFill/>
                          </a:ln>
                          <a:solidFill>
                            <a:srgbClr val="000000"/>
                          </a:solidFill>
                          <a:effectLst/>
                          <a:latin typeface="Calibri" pitchFamily="34" charset="0"/>
                          <a:cs typeface="Arial" charset="0"/>
                        </a:rPr>
                        <a:t>Unsatisfactory</a:t>
                      </a:r>
                    </a:p>
                  </a:txBody>
                  <a:tcPr marL="62738" marR="62738"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2813" rtl="0" eaLnBrk="1" fontAlgn="base" latinLnBrk="0" hangingPunct="1">
                        <a:lnSpc>
                          <a:spcPct val="115000"/>
                        </a:lnSpc>
                        <a:spcBef>
                          <a:spcPct val="0"/>
                        </a:spcBef>
                        <a:spcAft>
                          <a:spcPct val="0"/>
                        </a:spcAft>
                        <a:buClrTx/>
                        <a:buSzTx/>
                        <a:buFontTx/>
                        <a:buNone/>
                        <a:tabLst>
                          <a:tab pos="971550" algn="l"/>
                        </a:tabLst>
                      </a:pPr>
                      <a:r>
                        <a:rPr kumimoji="0" lang="en-US" sz="2000" b="0" i="0" u="none" strike="noStrike" cap="none" normalizeH="0" baseline="0" dirty="0" smtClean="0">
                          <a:ln>
                            <a:noFill/>
                          </a:ln>
                          <a:solidFill>
                            <a:schemeClr val="tx1"/>
                          </a:solidFill>
                          <a:effectLst/>
                          <a:latin typeface="Calibri" pitchFamily="34" charset="0"/>
                          <a:ea typeface="Calibri" pitchFamily="34" charset="0"/>
                        </a:rPr>
                        <a:t>Conditions stable</a:t>
                      </a:r>
                    </a:p>
                  </a:txBody>
                  <a:tcPr marL="62738" marR="62738"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990600">
                <a:tc>
                  <a:txBody>
                    <a:bodyPr/>
                    <a:lstStyle/>
                    <a:p>
                      <a:pPr>
                        <a:buFont typeface="Arial" charset="0"/>
                        <a:buNone/>
                      </a:pPr>
                      <a:r>
                        <a:rPr lang="en-US" sz="2000" dirty="0" smtClean="0">
                          <a:solidFill>
                            <a:schemeClr val="tx1"/>
                          </a:solidFill>
                          <a:latin typeface="+mn-lt"/>
                        </a:rPr>
                        <a:t>Metals</a:t>
                      </a:r>
                      <a:endParaRPr lang="en-US" sz="2000" dirty="0">
                        <a:solidFill>
                          <a:schemeClr val="tx1"/>
                        </a:solidFill>
                        <a:latin typeface="+mn-lt"/>
                      </a:endParaRPr>
                    </a:p>
                  </a:txBody>
                  <a:tcPr marL="62738" marR="62738"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2813" rtl="0" eaLnBrk="1" fontAlgn="base" latinLnBrk="0" hangingPunct="1">
                        <a:lnSpc>
                          <a:spcPct val="115000"/>
                        </a:lnSpc>
                        <a:spcBef>
                          <a:spcPct val="0"/>
                        </a:spcBef>
                        <a:spcAft>
                          <a:spcPct val="0"/>
                        </a:spcAft>
                        <a:buClrTx/>
                        <a:buSzTx/>
                        <a:buFontTx/>
                        <a:buNone/>
                        <a:tabLst>
                          <a:tab pos="971550" algn="l"/>
                        </a:tabLst>
                      </a:pPr>
                      <a:r>
                        <a:rPr kumimoji="0" lang="en-US" sz="2000" b="0" i="0" u="none" strike="noStrike" cap="none" normalizeH="0" baseline="0" dirty="0" smtClean="0">
                          <a:ln>
                            <a:noFill/>
                          </a:ln>
                          <a:solidFill>
                            <a:srgbClr val="000000"/>
                          </a:solidFill>
                          <a:effectLst/>
                          <a:latin typeface="Calibri" pitchFamily="34" charset="0"/>
                          <a:cs typeface="Arial" charset="0"/>
                        </a:rPr>
                        <a:t>Unsatisfactory</a:t>
                      </a:r>
                    </a:p>
                  </a:txBody>
                  <a:tcPr marL="62738" marR="62738"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2813" rtl="0" eaLnBrk="1" fontAlgn="base" latinLnBrk="0" hangingPunct="1">
                        <a:lnSpc>
                          <a:spcPct val="115000"/>
                        </a:lnSpc>
                        <a:spcBef>
                          <a:spcPct val="0"/>
                        </a:spcBef>
                        <a:spcAft>
                          <a:spcPct val="0"/>
                        </a:spcAft>
                        <a:buClrTx/>
                        <a:buSzTx/>
                        <a:buFontTx/>
                        <a:buNone/>
                        <a:tabLst>
                          <a:tab pos="971550" algn="l"/>
                        </a:tabLst>
                      </a:pPr>
                      <a:r>
                        <a:rPr kumimoji="0" lang="en-US" sz="2000" b="0" i="0" u="none" strike="noStrike" cap="none" normalizeH="0" baseline="0" dirty="0" smtClean="0">
                          <a:ln>
                            <a:noFill/>
                          </a:ln>
                          <a:solidFill>
                            <a:srgbClr val="000000"/>
                          </a:solidFill>
                          <a:effectLst/>
                          <a:latin typeface="Calibri" pitchFamily="34" charset="0"/>
                          <a:cs typeface="Arial" charset="0"/>
                        </a:rPr>
                        <a:t>Conditions improving</a:t>
                      </a:r>
                      <a:endParaRPr kumimoji="0" lang="en-US" sz="2000" b="0" i="0" u="none" strike="noStrike" cap="none" normalizeH="0" baseline="0" dirty="0" smtClean="0">
                        <a:ln>
                          <a:noFill/>
                        </a:ln>
                        <a:solidFill>
                          <a:srgbClr val="FF0000"/>
                        </a:solidFill>
                        <a:effectLst/>
                        <a:latin typeface="Calibri" pitchFamily="34" charset="0"/>
                        <a:ea typeface="Calibri" pitchFamily="34" charset="0"/>
                      </a:endParaRPr>
                    </a:p>
                  </a:txBody>
                  <a:tcPr marL="62738" marR="62738"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bl>
          </a:graphicData>
        </a:graphic>
      </p:graphicFrame>
      <p:sp>
        <p:nvSpPr>
          <p:cNvPr id="4" name="TextBox 3"/>
          <p:cNvSpPr txBox="1">
            <a:spLocks noChangeArrowheads="1"/>
          </p:cNvSpPr>
          <p:nvPr/>
        </p:nvSpPr>
        <p:spPr bwMode="auto">
          <a:xfrm>
            <a:off x="457200" y="457200"/>
            <a:ext cx="3359150" cy="708025"/>
          </a:xfrm>
          <a:prstGeom prst="rect">
            <a:avLst/>
          </a:prstGeom>
          <a:noFill/>
          <a:ln w="9525">
            <a:solidFill>
              <a:srgbClr val="FFFF00"/>
            </a:solidFill>
            <a:miter lim="800000"/>
            <a:headEnd/>
            <a:tailEnd/>
          </a:ln>
        </p:spPr>
        <p:txBody>
          <a:bodyPr wrap="none">
            <a:spAutoFit/>
          </a:bodyPr>
          <a:lstStyle/>
          <a:p>
            <a:pPr>
              <a:defRPr/>
            </a:pPr>
            <a:r>
              <a:rPr lang="en-US" sz="4000" dirty="0">
                <a:solidFill>
                  <a:srgbClr val="FFFF00"/>
                </a:solidFill>
                <a:effectLst>
                  <a:outerShdw blurRad="38100" dist="38100" dir="2700000" algn="tl">
                    <a:srgbClr val="000000">
                      <a:alpha val="43137"/>
                    </a:srgbClr>
                  </a:outerShdw>
                </a:effectLst>
                <a:latin typeface="Palatino Linotype" pitchFamily="18" charset="0"/>
                <a:cs typeface="Arial" charset="0"/>
              </a:rPr>
              <a:t>Water Quality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35217</TotalTime>
  <Words>3276</Words>
  <Application>Microsoft Office PowerPoint</Application>
  <PresentationFormat>Letter Paper (8.5x11 in)</PresentationFormat>
  <Paragraphs>649</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   </vt:lpstr>
      <vt:lpstr>   </vt:lpstr>
      <vt:lpstr>   </vt:lpstr>
      <vt:lpstr>   </vt:lpstr>
      <vt:lpstr>Slide 23</vt:lpstr>
      <vt:lpstr>Slide 24</vt:lpstr>
      <vt:lpstr>Slide 25</vt:lpstr>
      <vt:lpstr>Slide 26</vt:lpstr>
      <vt:lpstr>Contaminants</vt:lpstr>
      <vt:lpstr>Contaminants</vt:lpstr>
      <vt:lpstr>Contaminants</vt:lpstr>
      <vt:lpstr>Slide 30</vt:lpstr>
      <vt:lpstr>Slide 31</vt:lpstr>
      <vt:lpstr>Slide 32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McCarthy</dc:creator>
  <cp:lastModifiedBy>Author</cp:lastModifiedBy>
  <cp:revision>1088</cp:revision>
  <dcterms:created xsi:type="dcterms:W3CDTF">2008-02-10T19:28:13Z</dcterms:created>
  <dcterms:modified xsi:type="dcterms:W3CDTF">2012-08-17T15:19:43Z</dcterms:modified>
</cp:coreProperties>
</file>